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72" r:id="rId9"/>
    <p:sldId id="263" r:id="rId10"/>
    <p:sldId id="267" r:id="rId11"/>
    <p:sldId id="266" r:id="rId12"/>
    <p:sldId id="269" r:id="rId13"/>
    <p:sldId id="268" r:id="rId14"/>
    <p:sldId id="265" r:id="rId15"/>
    <p:sldId id="271" r:id="rId16"/>
    <p:sldId id="270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59B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D59DE-D327-4959-82A2-8E41EF64F02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D628D-2CE4-4CA5-B2F1-550CA590B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43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628D-2CE4-4CA5-B2F1-550CA590B4D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5918" y="78579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san9_\OneDrive\Рабочий стол\1613647592_14-p-fon-dlya-prezentatsii-pdd-dlya-detei-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4143380"/>
            <a:ext cx="578647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Выполнил: учитель математики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МКОУ «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Фоминичская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СОШ» 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Тихонова Татьяна Юрьевна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8943" y="1145331"/>
            <a:ext cx="540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натуральными числами по безопасной дороге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5918" y="78579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san9_\OneDrive\Рабочий стол\1613647592_14-p-fon-dlya-prezentatsii-pdd-dlya-detei-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57290" y="2857496"/>
          <a:ext cx="3000396" cy="3000396"/>
        </p:xfrm>
        <a:graphic>
          <a:graphicData uri="http://schemas.openxmlformats.org/drawingml/2006/table">
            <a:tbl>
              <a:tblPr/>
              <a:tblGrid>
                <a:gridCol w="1496891"/>
                <a:gridCol w="1503505"/>
              </a:tblGrid>
              <a:tr h="1000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2х+7х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25∙4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-13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∙5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929190" y="2857495"/>
          <a:ext cx="2928958" cy="3000396"/>
        </p:xfrm>
        <a:graphic>
          <a:graphicData uri="http://schemas.openxmlformats.org/drawingml/2006/table">
            <a:tbl>
              <a:tblPr/>
              <a:tblGrid>
                <a:gridCol w="1431267"/>
                <a:gridCol w="1497691"/>
              </a:tblGrid>
              <a:tr h="961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7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714612" y="928670"/>
            <a:ext cx="40719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i="1" dirty="0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У него глаза цветные</a:t>
            </a:r>
          </a:p>
          <a:p>
            <a:r>
              <a:rPr lang="ru-RU" sz="2400" b="1" i="1" dirty="0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Не глаза, а три огня.</a:t>
            </a:r>
          </a:p>
          <a:p>
            <a:r>
              <a:rPr lang="ru-RU" sz="2400" b="1" i="1" dirty="0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Он по очереди ими</a:t>
            </a:r>
          </a:p>
          <a:p>
            <a:r>
              <a:rPr lang="ru-RU" sz="2400" b="1" i="1" dirty="0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Сверху смотрит на меня!</a:t>
            </a:r>
          </a:p>
        </p:txBody>
      </p:sp>
      <p:pic>
        <p:nvPicPr>
          <p:cNvPr id="12" name="Рисунок 11" descr="C:\Users\san9_\OneDrive\Рабочий стол\qg3vpyj_3ejReE0CgxqPoWA7XdDA1c31hmn3AecepKAKP6PmhPrJK6-EQcza2dzXV_X-Pcdtg5b98_cPfZZIqlJ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714620"/>
            <a:ext cx="292895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справка 7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576064" cy="57606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5918" y="78579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san9_\OneDrive\Рабочий стол\1613647592_14-p-fon-dlya-prezentatsii-pdd-dlya-detei-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000100" y="2071678"/>
            <a:ext cx="720101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Лабиринт вопросов трудных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Разгадать помогут нам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Наши знания, умения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 смекалкой пополам.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Picture 4" descr="132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87502"/>
            <a:ext cx="18208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5918" y="78579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san9_\OneDrive\Рабочий стол\1613647592_14-p-fon-dlya-prezentatsii-pdd-dlya-detei-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785794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Прочитай фразу</a:t>
            </a:r>
            <a:endParaRPr lang="ru-RU" sz="4000" b="1" i="1" dirty="0">
              <a:solidFill>
                <a:srgbClr val="3025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42976" y="1643050"/>
          <a:ext cx="7000925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85"/>
                <a:gridCol w="1400185"/>
                <a:gridCol w="1400185"/>
                <a:gridCol w="1400185"/>
                <a:gridCol w="1400185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4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4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4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4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57290" y="3286124"/>
            <a:ext cx="27146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а – 10 = 25;</a:t>
            </a:r>
          </a:p>
          <a:p>
            <a:pPr algn="ctr"/>
            <a:r>
              <a:rPr lang="ru-RU" sz="2800" b="1" i="1" dirty="0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480 + </a:t>
            </a:r>
            <a:r>
              <a:rPr lang="ru-RU" sz="2800" b="1" i="1" dirty="0" err="1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i="1" dirty="0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 = 510;</a:t>
            </a:r>
          </a:p>
          <a:p>
            <a:pPr algn="ctr"/>
            <a:r>
              <a:rPr lang="ru-RU" sz="2800" b="1" i="1" dirty="0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i="1" dirty="0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 + 1) · 8 = 72;</a:t>
            </a:r>
          </a:p>
          <a:p>
            <a:pPr algn="ctr"/>
            <a:r>
              <a:rPr lang="ru-RU" sz="2800" b="1" i="1" dirty="0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75 : (</a:t>
            </a:r>
            <a:r>
              <a:rPr lang="ru-RU" sz="2800" b="1" i="1" dirty="0" err="1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i="1" dirty="0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 – 2) = 5;</a:t>
            </a:r>
          </a:p>
          <a:p>
            <a:pPr algn="ctr"/>
            <a:r>
              <a:rPr lang="ru-RU" sz="2800" b="1" i="1" dirty="0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i="1" dirty="0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 – 4 = 0</a:t>
            </a:r>
            <a:endParaRPr lang="ru-RU" sz="2800" b="1" i="1" dirty="0">
              <a:solidFill>
                <a:srgbClr val="3025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048068"/>
              </p:ext>
            </p:extLst>
          </p:nvPr>
        </p:nvGraphicFramePr>
        <p:xfrm>
          <a:off x="1214413" y="1628800"/>
          <a:ext cx="7000925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85"/>
                <a:gridCol w="1400185"/>
                <a:gridCol w="1400185"/>
                <a:gridCol w="1400185"/>
                <a:gridCol w="1400185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Правила 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дорожные - 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знать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каждому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положено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5" name="Picture 1" descr="C:\Users\san9_\OneDrive\Рабочий стол\1507837_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2976581" cy="3218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5918" y="78579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san9_\OneDrive\Рабочий стол\1613647592_14-p-fon-dlya-prezentatsii-pdd-dlya-detei-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Users\san9_\Downloads\звезда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41684"/>
            <a:ext cx="5572163" cy="445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1538" y="714356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Рефлексия – «Звёздный час»</a:t>
            </a:r>
            <a:endParaRPr lang="ru-RU" sz="4000" b="1" dirty="0">
              <a:solidFill>
                <a:srgbClr val="30259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5918" y="78579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san9_\OneDrive\Рабочий стол\1613647592_14-p-fon-dlya-prezentatsii-pdd-dlya-detei-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767655"/>
            <a:ext cx="698477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  <a:b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</a:t>
            </a:r>
            <a:b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работу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Математика\Desktop\dorog-1536x9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r="12424"/>
          <a:stretch/>
        </p:blipFill>
        <p:spPr bwMode="auto">
          <a:xfrm>
            <a:off x="1043608" y="4718332"/>
            <a:ext cx="180035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7586092" y="5514493"/>
            <a:ext cx="57606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5918" y="78579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san9_\OneDrive\Рабочий стол\1613647592_14-p-fon-dlya-prezentatsii-pdd-dlya-detei-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2334061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«Знай правила движения, как таблицу умножения»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113603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025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 урока:</a:t>
            </a:r>
            <a:endParaRPr lang="ru-RU" sz="4000" b="1" dirty="0">
              <a:solidFill>
                <a:srgbClr val="3025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атематика\Desktop\565485_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785794"/>
            <a:ext cx="1531572" cy="17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тематика\Desktop\kisspng-traffic-code-road-traffic-safety-security-google-sites-5b20a03c8a68b0.21355412152886482856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34214"/>
            <a:ext cx="3854202" cy="248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сведения 7">
            <a:hlinkClick r:id="rId5" action="ppaction://hlinksldjump" highlightClick="1"/>
          </p:cNvPr>
          <p:cNvSpPr/>
          <p:nvPr/>
        </p:nvSpPr>
        <p:spPr>
          <a:xfrm>
            <a:off x="7524328" y="5661248"/>
            <a:ext cx="648072" cy="556785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5918" y="78579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san9_\OneDrive\Рабочий стол\1613647592_14-p-fon-dlya-prezentatsii-pdd-dlya-detei-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Управляющая кнопка: справка 3">
            <a:hlinkClick r:id="rId3" action="ppaction://hlinksldjump" highlightClick="1"/>
          </p:cNvPr>
          <p:cNvSpPr/>
          <p:nvPr/>
        </p:nvSpPr>
        <p:spPr>
          <a:xfrm>
            <a:off x="7236296" y="5517232"/>
            <a:ext cx="792088" cy="64807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11760" y="785794"/>
            <a:ext cx="4946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3025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 </a:t>
            </a:r>
            <a:endParaRPr lang="ru-RU" sz="4000" b="1" i="1" dirty="0">
              <a:solidFill>
                <a:srgbClr val="3025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8738" y="1916832"/>
            <a:ext cx="6408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Разрешённая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на велосипеде в </a:t>
            </a:r>
            <a:r>
              <a:rPr lang="ru-RU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населённом </a:t>
            </a:r>
            <a:r>
              <a:rPr lang="ru-RU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пункте не должна превышать 20 </a:t>
            </a:r>
            <a:r>
              <a:rPr lang="ru-RU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км/ч 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5918" y="78579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san9_\OneDrive\Рабочий стол\1613647592_14-p-fon-dlya-prezentatsii-pdd-dlya-detei-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1714488"/>
            <a:ext cx="67866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10 декабря 1868 года был установлен первый светофор в Лондоне возле здания Британского парламента. Его изобретатель — Джон Пик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Найт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 — был специалистом по железнодорожным семафорам. Светофор управлялся вручную. В 1910 году была разработана и запатентована первая автоматическая система светофоров Эрнстом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Сиррином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из Чикаго. В 1920 году трёхцветные светофоры с использованием жёлтого сигнала были установлены в Детройте и Нью-Йорке. В СССР первый светофор установили в Москве 30 декабря 1930 года. В 1960-х годах появились специальные светофоры для пешеходов.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endParaRPr lang="ru-RU" sz="2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857232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  <a:endParaRPr lang="ru-RU" sz="4000" b="1" i="1" dirty="0">
              <a:solidFill>
                <a:srgbClr val="3025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справка 3">
            <a:hlinkClick r:id="rId3" action="ppaction://hlinksldjump" highlightClick="1"/>
          </p:cNvPr>
          <p:cNvSpPr/>
          <p:nvPr/>
        </p:nvSpPr>
        <p:spPr>
          <a:xfrm>
            <a:off x="8001024" y="5949280"/>
            <a:ext cx="675432" cy="5973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5918" y="78579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san9_\OneDrive\Рабочий стол\1613647592_14-p-fon-dlya-prezentatsii-pdd-dlya-detei-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2976" y="1857364"/>
            <a:ext cx="7000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Орешек знаний твёрд, но всё же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не привыкли отступать.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расколоть его помогут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Волшебные слова «Хотим всё знать»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Kleo\Desktop\ahr0cdovl3huls03ltdzyjnhzw8yzc54bi0todbhytdhcgrlcy54bi0tcdfhas91cgxvywqvbwvkawfsawjyyxj5lzvmzs81zmu2ntg1owjmm2qwmjfknmfimtvlodi2ytblmzjizi5nawy_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221088"/>
            <a:ext cx="211975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5918" y="78579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san9_\OneDrive\Рабочий стол\1613647592_14-p-fon-dlya-prezentatsii-pdd-dlya-detei-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500042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Устный счёт</a:t>
            </a:r>
            <a:endParaRPr lang="ru-RU" sz="4000" b="1" i="1" dirty="0">
              <a:solidFill>
                <a:srgbClr val="3025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1357298"/>
            <a:ext cx="6643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45 : 3 = 15                    32 – 32 = 0                        17 – 9 = 8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 ∙ 5 = 60	      300 – 120 = 180                54 : 2 – 18 = 9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27 + 15 = 42                  47 + 6 = 53                       (200 – 150) : 50 = 1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90 : 10 = 9	      44 ∙ 0 = 0                           10 ∙ 2 – 11 = 9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 ∙ 1 = 13	      100 : 20 = 5                       2 ∙ 11 + 6 = 28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81 : 9 – 9 = 0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1536" y="3286124"/>
          <a:ext cx="7072368" cy="13573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9364"/>
                <a:gridCol w="589364"/>
                <a:gridCol w="589364"/>
                <a:gridCol w="589364"/>
                <a:gridCol w="589364"/>
                <a:gridCol w="589364"/>
                <a:gridCol w="589364"/>
                <a:gridCol w="589364"/>
                <a:gridCol w="589364"/>
                <a:gridCol w="589364"/>
                <a:gridCol w="589364"/>
                <a:gridCol w="589364"/>
              </a:tblGrid>
              <a:tr h="67866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Я</a:t>
                      </a:r>
                      <a:endParaRPr lang="ru-RU" sz="2000" dirty="0"/>
                    </a:p>
                  </a:txBody>
                  <a:tcPr/>
                </a:tc>
              </a:tr>
              <a:tr h="67866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180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85918" y="464344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4643446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364" y="46434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46434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3372" y="46434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3438" y="464344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4942" y="464344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7884" y="464344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8" y="46434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00892" y="464344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4899" y="5317428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9029" y="5080827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14744" y="5311293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64843" y="5080827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97631" y="5290237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Г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00760" y="5110747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сведения 3">
            <a:hlinkClick r:id="rId3" action="ppaction://hlinksldjump" highlightClick="1"/>
          </p:cNvPr>
          <p:cNvSpPr/>
          <p:nvPr/>
        </p:nvSpPr>
        <p:spPr>
          <a:xfrm>
            <a:off x="7572396" y="5727158"/>
            <a:ext cx="600004" cy="51015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5918" y="78579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san9_\OneDrive\Рабочий стол\1613647592_14-p-fon-dlya-prezentatsii-pdd-dlya-detei-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4" y="2214554"/>
          <a:ext cx="3143272" cy="2990997"/>
        </p:xfrm>
        <a:graphic>
          <a:graphicData uri="http://schemas.openxmlformats.org/drawingml/2006/table">
            <a:tbl>
              <a:tblPr/>
              <a:tblGrid>
                <a:gridCol w="3143272"/>
              </a:tblGrid>
              <a:tr h="486601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Карточка №1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(отвечающий)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3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1.Переходи дорогу на  ………………… сигнал светофора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2…………… играть в мяч на проезжей дороге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3.Переходя улицу, посмотри сначала ……………, а дойдя до середины - …………….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14876" y="2214554"/>
          <a:ext cx="3143272" cy="3000791"/>
        </p:xfrm>
        <a:graphic>
          <a:graphicData uri="http://schemas.openxmlformats.org/drawingml/2006/table">
            <a:tbl>
              <a:tblPr/>
              <a:tblGrid>
                <a:gridCol w="3143272"/>
              </a:tblGrid>
              <a:tr h="47680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Карточка №1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(проверяющий)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1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1. Переходи дорогу на  </a:t>
                      </a:r>
                      <a:r>
                        <a:rPr lang="ru-RU" sz="1800" u="sng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зелёный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сигнал светофора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1800" u="sng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Нельзя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играть в мяч на проезжей дороге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3. Переходя улицу, посмотри сначала </a:t>
                      </a:r>
                      <a:r>
                        <a:rPr lang="ru-RU" sz="1800" u="sng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налево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а дойдя до середины - </a:t>
                      </a:r>
                      <a:r>
                        <a:rPr lang="ru-RU" sz="1800" u="sng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направо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928670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Вставьте слово</a:t>
            </a:r>
            <a:endParaRPr lang="ru-RU" sz="4000" b="1" i="1" dirty="0">
              <a:solidFill>
                <a:srgbClr val="3025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Математика\Desktop\dor_bez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8" r="17339"/>
          <a:stretch/>
        </p:blipFill>
        <p:spPr bwMode="auto">
          <a:xfrm>
            <a:off x="6228184" y="692696"/>
            <a:ext cx="1656184" cy="146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4111700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157192"/>
            <a:ext cx="1239797" cy="102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5918" y="78579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san9_\OneDrive\Рабочий стол\1613647592_14-p-fon-dlya-prezentatsii-pdd-dlya-detei-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28" y="2357430"/>
          <a:ext cx="3143272" cy="2621280"/>
        </p:xfrm>
        <a:graphic>
          <a:graphicData uri="http://schemas.openxmlformats.org/drawingml/2006/table">
            <a:tbl>
              <a:tblPr/>
              <a:tblGrid>
                <a:gridCol w="3143272"/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Карточка №2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(отвечающий)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1.Не перебегай дорогу перед  ………… идущим транспортом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2…………… переход,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от беды убережёт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3.Вот зажёгся …………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………….. . Говорит: «Дороги нет!»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86314" y="2357430"/>
          <a:ext cx="3000396" cy="2643206"/>
        </p:xfrm>
        <a:graphic>
          <a:graphicData uri="http://schemas.openxmlformats.org/drawingml/2006/table">
            <a:tbl>
              <a:tblPr/>
              <a:tblGrid>
                <a:gridCol w="3000396"/>
              </a:tblGrid>
              <a:tr h="54418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Карточка №2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(проверяющий)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1. Не перебегай дорогу перед  </a:t>
                      </a:r>
                      <a:r>
                        <a:rPr lang="ru-RU" sz="1800" u="sng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близко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идущим транспортом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1800" u="sng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Пешеходный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переход,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от беды убережёт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3. Вот зажёгся </a:t>
                      </a:r>
                      <a:r>
                        <a:rPr lang="ru-RU" sz="1800" u="sng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красный свет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 Говорит: «Дороги нет!»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1000108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Вставьте слово</a:t>
            </a:r>
            <a:endParaRPr lang="ru-RU" sz="4000" b="1" i="1" dirty="0">
              <a:solidFill>
                <a:srgbClr val="3025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тематика\Desktop\dor_be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8" r="17339"/>
          <a:stretch/>
        </p:blipFill>
        <p:spPr bwMode="auto">
          <a:xfrm>
            <a:off x="6228184" y="785794"/>
            <a:ext cx="1656184" cy="146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4111700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869160"/>
            <a:ext cx="1500648" cy="124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5918" y="78579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san9_\OneDrive\Рабочий стол\1613647592_14-p-fon-dlya-prezentatsii-pdd-dlya-detei-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027171"/>
              </p:ext>
            </p:extLst>
          </p:nvPr>
        </p:nvGraphicFramePr>
        <p:xfrm>
          <a:off x="2267744" y="1514575"/>
          <a:ext cx="4680519" cy="4794744"/>
        </p:xfrm>
        <a:graphic>
          <a:graphicData uri="http://schemas.openxmlformats.org/drawingml/2006/table">
            <a:tbl>
              <a:tblPr/>
              <a:tblGrid>
                <a:gridCol w="2380639"/>
                <a:gridCol w="2299880"/>
              </a:tblGrid>
              <a:tr h="437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Карточка для </a:t>
                      </a: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самопроверки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310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Предупреждающие знаки</a:t>
                      </a:r>
                    </a:p>
                    <a:p>
                      <a:pPr algn="ctr" fontAlgn="base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15+2х при </a:t>
                      </a:r>
                      <a:r>
                        <a:rPr lang="ru-RU" sz="14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х=110</a:t>
                      </a:r>
                    </a:p>
                    <a:p>
                      <a:pPr algn="ctr" fontAlgn="base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72</a:t>
                      </a:r>
                    </a:p>
                    <a:p>
                      <a:pPr algn="ctr" fontAlgn="base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15B67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Знак стоп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82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Знаки приоритета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 (</a:t>
                      </a:r>
                      <a:r>
                        <a:rPr lang="en-US" sz="1400" b="1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1400" b="1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-8) при </a:t>
                      </a:r>
                      <a:r>
                        <a:rPr lang="en-US" sz="1400" b="1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1400" b="1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=16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66</a:t>
                      </a:r>
                    </a:p>
                    <a:p>
                      <a:pPr algn="ctr" fontAlgn="base">
                        <a:lnSpc>
                          <a:spcPts val="132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Знак «Пешеходная дорожка» </a:t>
                      </a:r>
                      <a:endParaRPr lang="ru-RU" sz="1400" b="1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32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rgbClr val="4F81BD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597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Запрещающие знаки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у:2+7 при у=24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235</a:t>
                      </a:r>
                    </a:p>
                    <a:p>
                      <a:pPr algn="ctr" fontAlgn="base">
                        <a:lnSpc>
                          <a:spcPts val="132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«Осторожно -дети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     </a:t>
                      </a:r>
                    </a:p>
                    <a:p>
                      <a:pPr algn="ctr" fontAlgn="base">
                        <a:lnSpc>
                          <a:spcPts val="132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15B67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</a:t>
                      </a:r>
                      <a:endParaRPr lang="ru-RU" sz="1400" b="1" i="1" dirty="0">
                        <a:solidFill>
                          <a:srgbClr val="4F81BD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25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Предписывающие знаки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(3х-1)</a:t>
                      </a:r>
                      <a:r>
                        <a:rPr lang="ru-RU" sz="1400" b="1" i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при х=4</a:t>
                      </a:r>
                      <a:endParaRPr lang="ru-RU" sz="1400" b="1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Движение на велосипеде запрещено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8100" cy="1524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8100" cy="152400"/>
          </a:xfrm>
          <a:prstGeom prst="rect">
            <a:avLst/>
          </a:prstGeom>
          <a:noFill/>
        </p:spPr>
      </p:pic>
      <p:sp>
        <p:nvSpPr>
          <p:cNvPr id="2056" name="AutoShape 8"/>
          <p:cNvSpPr>
            <a:spLocks noChangeShapeType="1"/>
          </p:cNvSpPr>
          <p:nvPr/>
        </p:nvSpPr>
        <p:spPr bwMode="auto">
          <a:xfrm>
            <a:off x="4036215" y="2434472"/>
            <a:ext cx="1192762" cy="206609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/>
          <p:cNvSpPr>
            <a:spLocks noChangeShapeType="1"/>
          </p:cNvSpPr>
          <p:nvPr/>
        </p:nvSpPr>
        <p:spPr bwMode="auto">
          <a:xfrm flipV="1">
            <a:off x="4139952" y="2514939"/>
            <a:ext cx="1440160" cy="10461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 dirty="0"/>
          </a:p>
        </p:txBody>
      </p:sp>
      <p:pic>
        <p:nvPicPr>
          <p:cNvPr id="2060" name="Рисунок 1" descr="znak-ostorozhno-deti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5239" y="4653136"/>
            <a:ext cx="617550" cy="403855"/>
          </a:xfrm>
          <a:prstGeom prst="rect">
            <a:avLst/>
          </a:prstGeom>
          <a:noFill/>
        </p:spPr>
      </p:pic>
      <p:pic>
        <p:nvPicPr>
          <p:cNvPr id="2061" name="Рисунок 6" descr="dorozhnye-znaki-dlia-peshehodov-pro_znaki_4"/>
          <p:cNvPicPr>
            <a:picLocks noChangeAspect="1" noChangeArrowheads="1"/>
          </p:cNvPicPr>
          <p:nvPr/>
        </p:nvPicPr>
        <p:blipFill>
          <a:blip r:embed="rId5"/>
          <a:srcRect l="4581"/>
          <a:stretch>
            <a:fillRect/>
          </a:stretch>
        </p:blipFill>
        <p:spPr bwMode="auto">
          <a:xfrm>
            <a:off x="6204234" y="3561101"/>
            <a:ext cx="673624" cy="516445"/>
          </a:xfrm>
          <a:prstGeom prst="rect">
            <a:avLst/>
          </a:prstGeom>
          <a:noFill/>
        </p:spPr>
      </p:pic>
      <p:pic>
        <p:nvPicPr>
          <p:cNvPr id="2049" name="Picture 1" descr="pro_znaki_6"/>
          <p:cNvPicPr>
            <a:picLocks noChangeAspect="1" noChangeArrowheads="1"/>
          </p:cNvPicPr>
          <p:nvPr/>
        </p:nvPicPr>
        <p:blipFill>
          <a:blip r:embed="rId6"/>
          <a:srcRect l="20401" r="19006"/>
          <a:stretch>
            <a:fillRect/>
          </a:stretch>
        </p:blipFill>
        <p:spPr bwMode="auto">
          <a:xfrm>
            <a:off x="6220851" y="5589240"/>
            <a:ext cx="583397" cy="639403"/>
          </a:xfrm>
          <a:prstGeom prst="rect">
            <a:avLst/>
          </a:prstGeom>
          <a:noFill/>
        </p:spPr>
      </p:pic>
      <p:sp>
        <p:nvSpPr>
          <p:cNvPr id="2052" name="AutoShape 4"/>
          <p:cNvSpPr>
            <a:spLocks noChangeShapeType="1"/>
          </p:cNvSpPr>
          <p:nvPr/>
        </p:nvSpPr>
        <p:spPr bwMode="auto">
          <a:xfrm>
            <a:off x="4139952" y="4500570"/>
            <a:ext cx="1214084" cy="82658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Рисунок 2" descr="https://tsvetyzhizni.ru/wp-content/uploads/2021/01/sign_stop_PNG2563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176" y="2434473"/>
            <a:ext cx="741631" cy="512268"/>
          </a:xfrm>
          <a:prstGeom prst="rect">
            <a:avLst/>
          </a:prstGeom>
          <a:noFill/>
        </p:spPr>
      </p:pic>
      <p:sp>
        <p:nvSpPr>
          <p:cNvPr id="2054" name="AutoShape 6"/>
          <p:cNvSpPr>
            <a:spLocks noChangeShapeType="1"/>
          </p:cNvSpPr>
          <p:nvPr/>
        </p:nvSpPr>
        <p:spPr bwMode="auto">
          <a:xfrm flipV="1">
            <a:off x="4139952" y="3712421"/>
            <a:ext cx="1440160" cy="20928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571736" y="785794"/>
            <a:ext cx="3857652" cy="6617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30259B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857356" y="714356"/>
            <a:ext cx="521497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 animBg="1"/>
      <p:bldP spid="2052" grpId="0" animBg="1"/>
      <p:bldP spid="20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5918" y="78579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san9_\OneDrive\Рабочий стол\1613647592_14-p-fon-dlya-prezentatsii-pdd-dlya-detei-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1643050"/>
            <a:ext cx="69294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шоссе едет автомобиль  со скоростью 60 км/ч. В 20 метрах от него дорогу перебегает пешеход. Опасно ли это?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785794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30259B"/>
                </a:solidFill>
                <a:latin typeface="Times New Roman" pitchFamily="18" charset="0"/>
                <a:cs typeface="Times New Roman" pitchFamily="18" charset="0"/>
              </a:rPr>
              <a:t>Решите задачу</a:t>
            </a:r>
            <a:endParaRPr lang="ru-RU" sz="4000" b="1" i="1" dirty="0">
              <a:solidFill>
                <a:srgbClr val="3025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an9_\OneDrive\Рабочий стол\z4AAAgOjkeA-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857628"/>
            <a:ext cx="3790774" cy="234949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1538" y="4357694"/>
            <a:ext cx="32861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259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Обратим внимание на то, что тормозной путь: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0259B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259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а) легкового автомобиля – 24 м,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0259B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259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б) грузовика – 33м,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0259B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259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в) автобуса – 47м.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0259B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5918" y="78579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san9_\OneDrive\Рабочий стол\1613647592_14-p-fon-dlya-prezentatsii-pdd-dlya-detei-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970460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3025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надо знать</a:t>
            </a:r>
            <a:endParaRPr lang="ru-RU" sz="4000" b="1" i="1" dirty="0">
              <a:solidFill>
                <a:srgbClr val="3025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67834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3х + 44) : 2 = 52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2420888"/>
            <a:ext cx="5328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3х + 44 = 52 ·2,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3х + 44 = 104,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3х = 104 – 44,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3х = 60,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= 60 : 3,</a:t>
            </a:r>
          </a:p>
          <a:p>
            <a:pPr algn="ctr"/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справка 7">
            <a:hlinkClick r:id="rId3" action="ppaction://hlinksldjump" highlightClick="1"/>
          </p:cNvPr>
          <p:cNvSpPr/>
          <p:nvPr/>
        </p:nvSpPr>
        <p:spPr>
          <a:xfrm>
            <a:off x="7596336" y="5517232"/>
            <a:ext cx="648072" cy="64807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5918" y="78579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san9_\OneDrive\Рабочий стол\1613647592_14-p-fon-dlya-prezentatsii-pdd-dlya-detei-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Users\san9_\OneDrive\Рабочий стол\физминутка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14356"/>
            <a:ext cx="728667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523</Words>
  <Application>Microsoft Office PowerPoint</Application>
  <PresentationFormat>Экран (4:3)</PresentationFormat>
  <Paragraphs>174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tim Alex</dc:creator>
  <cp:lastModifiedBy>Пользователь Windows</cp:lastModifiedBy>
  <cp:revision>58</cp:revision>
  <dcterms:created xsi:type="dcterms:W3CDTF">2023-03-18T16:30:43Z</dcterms:created>
  <dcterms:modified xsi:type="dcterms:W3CDTF">2023-03-21T10:03:32Z</dcterms:modified>
</cp:coreProperties>
</file>