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omments/comment1.xml" ContentType="application/vnd.openxmlformats-officedocument.presentationml.comments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notesSlides/notesSlide6.xml" ContentType="application/vnd.openxmlformats-officedocument.presentationml.notesSlid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notesSlides/notesSlide7.xml" ContentType="application/vnd.openxmlformats-officedocument.presentationml.notesSlid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5"/>
  </p:notesMasterIdLst>
  <p:sldIdLst>
    <p:sldId id="266" r:id="rId2"/>
    <p:sldId id="285" r:id="rId3"/>
    <p:sldId id="283" r:id="rId4"/>
    <p:sldId id="294" r:id="rId5"/>
    <p:sldId id="295" r:id="rId6"/>
    <p:sldId id="296" r:id="rId7"/>
    <p:sldId id="297" r:id="rId8"/>
    <p:sldId id="298" r:id="rId9"/>
    <p:sldId id="299" r:id="rId10"/>
    <p:sldId id="300" r:id="rId11"/>
    <p:sldId id="287" r:id="rId12"/>
    <p:sldId id="290" r:id="rId13"/>
    <p:sldId id="293" r:id="rId14"/>
    <p:sldId id="291" r:id="rId15"/>
    <p:sldId id="301" r:id="rId16"/>
    <p:sldId id="269" r:id="rId17"/>
    <p:sldId id="282" r:id="rId18"/>
    <p:sldId id="278" r:id="rId19"/>
    <p:sldId id="279" r:id="rId20"/>
    <p:sldId id="276" r:id="rId21"/>
    <p:sldId id="280" r:id="rId22"/>
    <p:sldId id="281" r:id="rId23"/>
    <p:sldId id="275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типов Алексей Игоревич" initials="ААИ" lastIdx="1" clrIdx="0">
    <p:extLst>
      <p:ext uri="{19B8F6BF-5375-455C-9EA6-DF929625EA0E}">
        <p15:presenceInfo xmlns:p15="http://schemas.microsoft.com/office/powerpoint/2012/main" userId="Антипов Алексей Игоревич" providerId="None"/>
      </p:ext>
    </p:extLst>
  </p:cmAuthor>
  <p:cmAuthor id="2" name="User" initials="U" lastIdx="1" clrIdx="1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19EC0"/>
    <a:srgbClr val="FFFFFF"/>
    <a:srgbClr val="8A6DAC"/>
    <a:srgbClr val="8B6DAE"/>
    <a:srgbClr val="53B8D2"/>
    <a:srgbClr val="FFA04D"/>
    <a:srgbClr val="A6C661"/>
    <a:srgbClr val="CC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33" autoAdjust="0"/>
    <p:restoredTop sz="94660"/>
  </p:normalViewPr>
  <p:slideViewPr>
    <p:cSldViewPr snapToGrid="0">
      <p:cViewPr varScale="1">
        <p:scale>
          <a:sx n="96" d="100"/>
          <a:sy n="96" d="100"/>
        </p:scale>
        <p:origin x="84" y="2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r>
              <a:rPr lang="ru-RU" dirty="0"/>
              <a:t>Региональная система </a:t>
            </a:r>
          </a:p>
          <a:p>
            <a:pPr>
              <a:defRPr/>
            </a:pPr>
            <a:r>
              <a:rPr lang="ru-RU" dirty="0"/>
              <a:t>дополнительного образования детей
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Региональная система дополнительного образования детей
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659D-4D74-9EAB-770BE9BF38E4}"/>
              </c:ext>
            </c:extLst>
          </c:dPt>
          <c:dPt>
            <c:idx val="1"/>
            <c:bubble3D val="0"/>
            <c:explosion val="2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59D-4D74-9EAB-770BE9BF38E4}"/>
              </c:ext>
            </c:extLst>
          </c:dPt>
          <c:dPt>
            <c:idx val="2"/>
            <c:bubble3D val="0"/>
            <c:explosion val="3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659D-4D74-9EAB-770BE9BF38E4}"/>
              </c:ext>
            </c:extLst>
          </c:dPt>
          <c:dPt>
            <c:idx val="3"/>
            <c:bubble3D val="0"/>
            <c:explosion val="2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59D-4D74-9EAB-770BE9BF38E4}"/>
              </c:ext>
            </c:extLst>
          </c:dPt>
          <c:dPt>
            <c:idx val="4"/>
            <c:bubble3D val="0"/>
            <c:explosion val="1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659D-4D74-9EAB-770BE9BF38E4}"/>
              </c:ext>
            </c:extLst>
          </c:dPt>
          <c:dPt>
            <c:idx val="5"/>
            <c:bubble3D val="0"/>
            <c:explosion val="2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59D-4D74-9EAB-770BE9BF38E4}"/>
              </c:ext>
            </c:extLst>
          </c:dPt>
          <c:dLbls>
            <c:dLbl>
              <c:idx val="0"/>
              <c:layout>
                <c:manualLayout>
                  <c:x val="6.7893957494524954E-2"/>
                  <c:y val="1.180974214317374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/>
                      <a:t> ОДОД-97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59D-4D74-9EAB-770BE9BF38E4}"/>
                </c:ext>
              </c:extLst>
            </c:dLbl>
            <c:dLbl>
              <c:idx val="1"/>
              <c:layout>
                <c:manualLayout>
                  <c:x val="-2.7956344894366422E-3"/>
                  <c:y val="2.9129369348813014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/>
                      <a:t>СОШ- 349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59D-4D74-9EAB-770BE9BF38E4}"/>
                </c:ext>
              </c:extLst>
            </c:dLbl>
            <c:dLbl>
              <c:idx val="2"/>
              <c:layout>
                <c:manualLayout>
                  <c:x val="1.2570067679043765E-4"/>
                  <c:y val="5.288262826633057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/>
                      <a:t>Детский сад-242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59D-4D74-9EAB-770BE9BF38E4}"/>
                </c:ext>
              </c:extLst>
            </c:dLbl>
            <c:dLbl>
              <c:idx val="3"/>
              <c:layout>
                <c:manualLayout>
                  <c:x val="-5.3125123031496094E-2"/>
                  <c:y val="2.578124841404726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/>
                      <a:t>СПО-18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59D-4D74-9EAB-770BE9BF38E4}"/>
                </c:ext>
              </c:extLst>
            </c:dLbl>
            <c:dLbl>
              <c:idx val="4"/>
              <c:layout>
                <c:manualLayout>
                  <c:x val="-1.0937499999999999E-2"/>
                  <c:y val="-4.6874997116449532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/>
                      <a:t>ВУЗ-10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659D-4D74-9EAB-770BE9BF38E4}"/>
                </c:ext>
              </c:extLst>
            </c:dLbl>
            <c:dLbl>
              <c:idx val="5"/>
              <c:layout>
                <c:manualLayout>
                  <c:x val="0.20766288685910342"/>
                  <c:y val="-2.109374870240229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/>
                      <a:t> Негосударственные ОО-31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815929201263821"/>
                      <c:h val="0.1276791708598562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59D-4D74-9EAB-770BE9BF38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количество ОДОД</c:v>
                </c:pt>
                <c:pt idx="1">
                  <c:v>Количество СОШ</c:v>
                </c:pt>
                <c:pt idx="2">
                  <c:v>Количество детских садов </c:v>
                </c:pt>
                <c:pt idx="3">
                  <c:v>СПО </c:v>
                </c:pt>
                <c:pt idx="4">
                  <c:v>ВУЗы</c:v>
                </c:pt>
                <c:pt idx="5">
                  <c:v>Негосударственные ОО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101</c:v>
                </c:pt>
                <c:pt idx="1">
                  <c:v>320</c:v>
                </c:pt>
                <c:pt idx="2">
                  <c:v>242</c:v>
                </c:pt>
                <c:pt idx="3">
                  <c:v>22</c:v>
                </c:pt>
                <c:pt idx="4">
                  <c:v>14</c:v>
                </c:pt>
                <c:pt idx="5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9D-4D74-9EAB-770BE9BF38E4}"/>
            </c:ext>
          </c:extLst>
        </c:ser>
        <c:dLbls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Жиздринский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124</c:v>
                </c:pt>
                <c:pt idx="1">
                  <c:v>405</c:v>
                </c:pt>
                <c:pt idx="2">
                  <c:v>364</c:v>
                </c:pt>
                <c:pt idx="3">
                  <c:v>139</c:v>
                </c:pt>
                <c:pt idx="4">
                  <c:v>674</c:v>
                </c:pt>
                <c:pt idx="5">
                  <c:v>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3108322747770377"/>
          <c:w val="0.39586456134537873"/>
          <c:h val="0.666326198586270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Жуковский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958</c:v>
                </c:pt>
                <c:pt idx="1">
                  <c:v>806</c:v>
                </c:pt>
                <c:pt idx="2">
                  <c:v>731</c:v>
                </c:pt>
                <c:pt idx="3">
                  <c:v>460</c:v>
                </c:pt>
                <c:pt idx="4">
                  <c:v>2438</c:v>
                </c:pt>
                <c:pt idx="5">
                  <c:v>1216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6986030802249625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Износковский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42F-4C48-958F-EC047B74E1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42F-4C48-958F-EC047B74E1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42F-4C48-958F-EC047B74E12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42F-4C48-958F-EC047B74E12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42F-4C48-958F-EC047B74E12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42F-4C48-958F-EC047B74E12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180</c:v>
                </c:pt>
                <c:pt idx="1">
                  <c:v>109</c:v>
                </c:pt>
                <c:pt idx="2">
                  <c:v>356</c:v>
                </c:pt>
                <c:pt idx="3">
                  <c:v>90</c:v>
                </c:pt>
                <c:pt idx="4">
                  <c:v>257</c:v>
                </c:pt>
                <c:pt idx="5">
                  <c:v>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2685787442783065"/>
          <c:w val="0.38264837407595953"/>
          <c:h val="0.70435437603512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Кировский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738</c:v>
                </c:pt>
                <c:pt idx="1">
                  <c:v>1062</c:v>
                </c:pt>
                <c:pt idx="2">
                  <c:v>771</c:v>
                </c:pt>
                <c:pt idx="3">
                  <c:v>957</c:v>
                </c:pt>
                <c:pt idx="4">
                  <c:v>1821</c:v>
                </c:pt>
                <c:pt idx="5">
                  <c:v>2851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7250354547638009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Куйбышевский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126</c:v>
                </c:pt>
                <c:pt idx="1">
                  <c:v>130</c:v>
                </c:pt>
                <c:pt idx="2">
                  <c:v>227</c:v>
                </c:pt>
                <c:pt idx="3">
                  <c:v>0</c:v>
                </c:pt>
                <c:pt idx="4">
                  <c:v>182</c:v>
                </c:pt>
                <c:pt idx="5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3108322747770377"/>
          <c:w val="0.39586456134537873"/>
          <c:h val="0.666326198586270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Людиновский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597</c:v>
                </c:pt>
                <c:pt idx="1">
                  <c:v>938</c:v>
                </c:pt>
                <c:pt idx="2">
                  <c:v>1310</c:v>
                </c:pt>
                <c:pt idx="3">
                  <c:v>659</c:v>
                </c:pt>
                <c:pt idx="4">
                  <c:v>1671</c:v>
                </c:pt>
                <c:pt idx="5">
                  <c:v>1809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6986030802249625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Малоярославецкий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612-4876-A866-F37490C778D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612-4876-A866-F37490C778D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612-4876-A866-F37490C778D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612-4876-A866-F37490C778D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612-4876-A866-F37490C778D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612-4876-A866-F37490C778D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1108</c:v>
                </c:pt>
                <c:pt idx="1">
                  <c:v>1880</c:v>
                </c:pt>
                <c:pt idx="2">
                  <c:v>1279</c:v>
                </c:pt>
                <c:pt idx="3">
                  <c:v>265</c:v>
                </c:pt>
                <c:pt idx="4">
                  <c:v>2187</c:v>
                </c:pt>
                <c:pt idx="5">
                  <c:v>1333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2685787442783065"/>
          <c:w val="0.38264837407595953"/>
          <c:h val="0.70435437603512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Медынский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263</c:v>
                </c:pt>
                <c:pt idx="1">
                  <c:v>368</c:v>
                </c:pt>
                <c:pt idx="2">
                  <c:v>270</c:v>
                </c:pt>
                <c:pt idx="3">
                  <c:v>65</c:v>
                </c:pt>
                <c:pt idx="4">
                  <c:v>998</c:v>
                </c:pt>
                <c:pt idx="5">
                  <c:v>448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7250354547638009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Мещовский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298</c:v>
                </c:pt>
                <c:pt idx="1">
                  <c:v>207</c:v>
                </c:pt>
                <c:pt idx="2">
                  <c:v>429</c:v>
                </c:pt>
                <c:pt idx="3">
                  <c:v>162</c:v>
                </c:pt>
                <c:pt idx="4">
                  <c:v>28</c:v>
                </c:pt>
                <c:pt idx="5">
                  <c:v>284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3108322747770377"/>
          <c:w val="0.39586456134537873"/>
          <c:h val="0.666326198586270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Мосальский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250</c:v>
                </c:pt>
                <c:pt idx="1">
                  <c:v>312</c:v>
                </c:pt>
                <c:pt idx="2">
                  <c:v>405</c:v>
                </c:pt>
                <c:pt idx="3">
                  <c:v>23</c:v>
                </c:pt>
                <c:pt idx="4">
                  <c:v>199</c:v>
                </c:pt>
                <c:pt idx="5">
                  <c:v>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6986030802249625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детей
Всего - 171477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5-9 лет</c:v>
                </c:pt>
                <c:pt idx="1">
                  <c:v>10-14 лет</c:v>
                </c:pt>
                <c:pt idx="2">
                  <c:v>15-18 лет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62631</c:v>
                </c:pt>
                <c:pt idx="1">
                  <c:v>58313</c:v>
                </c:pt>
                <c:pt idx="2">
                  <c:v>50533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EE-4D4A-82AC-0A4FE5FD1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87167712"/>
        <c:axId val="1587158560"/>
      </c:barChart>
      <c:catAx>
        <c:axId val="1587167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7158560"/>
        <c:crosses val="autoZero"/>
        <c:auto val="1"/>
        <c:lblAlgn val="ctr"/>
        <c:lblOffset val="100"/>
        <c:noMultiLvlLbl val="0"/>
      </c:catAx>
      <c:valAx>
        <c:axId val="158715856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587167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3635825929877997E-2"/>
          <c:y val="0.67156050503712894"/>
          <c:w val="0.92795448823240256"/>
          <c:h val="0.2772178727162853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rgbClr val="FFFFFF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Перемышльский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83B-4541-B550-933BD1ECB97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83B-4541-B550-933BD1ECB97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83B-4541-B550-933BD1ECB97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83B-4541-B550-933BD1ECB97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83B-4541-B550-933BD1ECB97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83B-4541-B550-933BD1ECB97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371</c:v>
                </c:pt>
                <c:pt idx="1">
                  <c:v>149</c:v>
                </c:pt>
                <c:pt idx="2">
                  <c:v>216</c:v>
                </c:pt>
                <c:pt idx="3">
                  <c:v>145</c:v>
                </c:pt>
                <c:pt idx="4">
                  <c:v>528</c:v>
                </c:pt>
                <c:pt idx="5">
                  <c:v>419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2685787442783065"/>
          <c:w val="0.38264837407595953"/>
          <c:h val="0.70435437603512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Спас-Деменский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141</c:v>
                </c:pt>
                <c:pt idx="1">
                  <c:v>96</c:v>
                </c:pt>
                <c:pt idx="2">
                  <c:v>6</c:v>
                </c:pt>
                <c:pt idx="3">
                  <c:v>0</c:v>
                </c:pt>
                <c:pt idx="4">
                  <c:v>125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7250354547638009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Сухиничский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326</c:v>
                </c:pt>
                <c:pt idx="1">
                  <c:v>424</c:v>
                </c:pt>
                <c:pt idx="2">
                  <c:v>306</c:v>
                </c:pt>
                <c:pt idx="3">
                  <c:v>227</c:v>
                </c:pt>
                <c:pt idx="4">
                  <c:v>1571</c:v>
                </c:pt>
                <c:pt idx="5">
                  <c:v>891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3108322747770377"/>
          <c:w val="0.39586456134537873"/>
          <c:h val="0.666326198586270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Тарусский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</c:v>
                </c:pt>
                <c:pt idx="1">
                  <c:v>932</c:v>
                </c:pt>
                <c:pt idx="2">
                  <c:v>400</c:v>
                </c:pt>
                <c:pt idx="3">
                  <c:v>0</c:v>
                </c:pt>
                <c:pt idx="4">
                  <c:v>718</c:v>
                </c:pt>
                <c:pt idx="5">
                  <c:v>679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6986030802249625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Ульяновский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BB5-4CAA-9AEF-B054BF3A8E0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BB5-4CAA-9AEF-B054BF3A8E0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BB5-4CAA-9AEF-B054BF3A8E0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BB5-4CAA-9AEF-B054BF3A8E0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BB5-4CAA-9AEF-B054BF3A8E0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BB5-4CAA-9AEF-B054BF3A8E0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165</c:v>
                </c:pt>
                <c:pt idx="1">
                  <c:v>193</c:v>
                </c:pt>
                <c:pt idx="2">
                  <c:v>30</c:v>
                </c:pt>
                <c:pt idx="3">
                  <c:v>105</c:v>
                </c:pt>
                <c:pt idx="4">
                  <c:v>149</c:v>
                </c:pt>
                <c:pt idx="5">
                  <c:v>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2685787442783065"/>
          <c:w val="0.38264837407595953"/>
          <c:h val="0.70435437603512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/>
              <a:t>Ферзиковский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Ферзикоский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107</c:v>
                </c:pt>
                <c:pt idx="1">
                  <c:v>413</c:v>
                </c:pt>
                <c:pt idx="2">
                  <c:v>409</c:v>
                </c:pt>
                <c:pt idx="3">
                  <c:v>251</c:v>
                </c:pt>
                <c:pt idx="4">
                  <c:v>705</c:v>
                </c:pt>
                <c:pt idx="5">
                  <c:v>817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7250354547638009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Хвастовичский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Хвастовичский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239</c:v>
                </c:pt>
                <c:pt idx="1">
                  <c:v>143</c:v>
                </c:pt>
                <c:pt idx="2">
                  <c:v>114</c:v>
                </c:pt>
                <c:pt idx="3">
                  <c:v>95</c:v>
                </c:pt>
                <c:pt idx="4">
                  <c:v>564</c:v>
                </c:pt>
                <c:pt idx="5">
                  <c:v>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3108322747770377"/>
          <c:w val="0.39586456134537873"/>
          <c:h val="0.6663261985862700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Юхновский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292</c:v>
                </c:pt>
                <c:pt idx="1">
                  <c:v>363</c:v>
                </c:pt>
                <c:pt idx="2">
                  <c:v>245</c:v>
                </c:pt>
                <c:pt idx="3">
                  <c:v>53</c:v>
                </c:pt>
                <c:pt idx="4">
                  <c:v>206</c:v>
                </c:pt>
                <c:pt idx="5">
                  <c:v>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6986030802249625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Калуга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25B-4CFB-A90F-13DB6D25891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25B-4CFB-A90F-13DB6D25891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25B-4CFB-A90F-13DB6D25891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25B-4CFB-A90F-13DB6D25891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5B-4CFB-A90F-13DB6D25891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25B-4CFB-A90F-13DB6D25891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5669</c:v>
                </c:pt>
                <c:pt idx="1">
                  <c:v>25550</c:v>
                </c:pt>
                <c:pt idx="2">
                  <c:v>8975</c:v>
                </c:pt>
                <c:pt idx="3">
                  <c:v>3457</c:v>
                </c:pt>
                <c:pt idx="4">
                  <c:v>19756</c:v>
                </c:pt>
                <c:pt idx="5">
                  <c:v>24095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2685787442783065"/>
          <c:w val="0.38264837407595953"/>
          <c:h val="0.70435437603512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Обнинск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7A-4B69-813A-64269187526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7A-4B69-813A-64269187526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7A-4B69-813A-64269187526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7A-4B69-813A-64269187526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F7A-4B69-813A-64269187526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F7A-4B69-813A-64269187526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1337</c:v>
                </c:pt>
                <c:pt idx="1">
                  <c:v>2573</c:v>
                </c:pt>
                <c:pt idx="2">
                  <c:v>964</c:v>
                </c:pt>
                <c:pt idx="3">
                  <c:v>251</c:v>
                </c:pt>
                <c:pt idx="4">
                  <c:v>2415</c:v>
                </c:pt>
                <c:pt idx="5">
                  <c:v>3584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2685787442783065"/>
          <c:w val="0.38264837407595953"/>
          <c:h val="0.70435437603512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90500" h="38100"/>
            </a:sp3d>
          </c:spPr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1-6F3F-4DC9-8418-E926CC776E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3-6F3F-4DC9-8418-E926CC776E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5-6F3F-4DC9-8418-E926CC776E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7-6F3F-4DC9-8418-E926CC776E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9-6F3F-4DC9-8418-E926CC776E1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  <c:extLst>
              <c:ext xmlns:c16="http://schemas.microsoft.com/office/drawing/2014/chart" uri="{C3380CC4-5D6E-409C-BE32-E72D297353CC}">
                <c16:uniqueId val="{0000000B-6F3F-4DC9-8418-E926CC776E1B}"/>
              </c:ext>
            </c:extLst>
          </c:dPt>
          <c:dLbls>
            <c:dLbl>
              <c:idx val="0"/>
              <c:layout>
                <c:manualLayout>
                  <c:x val="8.4802658819476046E-2"/>
                  <c:y val="1.29790570224782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Естественнонаучная</a:t>
                    </a:r>
                    <a:endParaRPr lang="ru-RU" dirty="0"/>
                  </a:p>
                  <a:p>
                    <a:pPr>
                      <a:defRPr/>
                    </a:pPr>
                    <a:r>
                      <a:rPr lang="ru-RU" dirty="0"/>
                      <a:t>16 441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491554369583348"/>
                      <c:h val="8.719348666639276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F3F-4DC9-8418-E926CC776E1B}"/>
                </c:ext>
              </c:extLst>
            </c:dLbl>
            <c:dLbl>
              <c:idx val="1"/>
              <c:layout>
                <c:manualLayout>
                  <c:x val="4.1467305927090192E-2"/>
                  <c:y val="-2.076653448440439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CC5755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CC5755"/>
                        </a:solidFill>
                      </a:rPr>
                      <a:t>Социально-гуманитарная; </a:t>
                    </a:r>
                  </a:p>
                  <a:p>
                    <a:pPr>
                      <a:defRPr>
                        <a:solidFill>
                          <a:srgbClr val="CC5755"/>
                        </a:solidFill>
                      </a:defRPr>
                    </a:pPr>
                    <a:r>
                      <a:rPr lang="ru-RU" dirty="0">
                        <a:solidFill>
                          <a:srgbClr val="CC5755"/>
                        </a:solidFill>
                      </a:rPr>
                      <a:t>34</a:t>
                    </a:r>
                    <a:r>
                      <a:rPr lang="ru-RU" baseline="0" dirty="0">
                        <a:solidFill>
                          <a:srgbClr val="CC5755"/>
                        </a:solidFill>
                      </a:rPr>
                      <a:t> 385</a:t>
                    </a:r>
                    <a:endParaRPr lang="ru-RU" dirty="0">
                      <a:solidFill>
                        <a:srgbClr val="CC5755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CC575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F3F-4DC9-8418-E926CC776E1B}"/>
                </c:ext>
              </c:extLst>
            </c:dLbl>
            <c:dLbl>
              <c:idx val="2"/>
              <c:layout>
                <c:manualLayout>
                  <c:x val="0.11576289571312678"/>
                  <c:y val="-5.19163362110109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A6C66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481911F-DCC0-4A68-87DE-A45D13D0262B}" type="CATEGORYNAME">
                      <a:rPr lang="ru-RU">
                        <a:solidFill>
                          <a:srgbClr val="A6C661"/>
                        </a:solidFill>
                      </a:rPr>
                      <a:pPr>
                        <a:defRPr>
                          <a:solidFill>
                            <a:srgbClr val="A6C661"/>
                          </a:solidFill>
                        </a:defRPr>
                      </a:pPr>
                      <a:t>[ИМЯ КАТЕГОРИИ]</a:t>
                    </a:fld>
                    <a:r>
                      <a:rPr lang="ru-RU" baseline="0" dirty="0">
                        <a:solidFill>
                          <a:srgbClr val="A6C661"/>
                        </a:solidFill>
                      </a:rPr>
                      <a:t>;</a:t>
                    </a:r>
                  </a:p>
                  <a:p>
                    <a:pPr>
                      <a:defRPr>
                        <a:solidFill>
                          <a:srgbClr val="A6C661"/>
                        </a:solidFill>
                      </a:defRPr>
                    </a:pPr>
                    <a:r>
                      <a:rPr lang="ru-RU" baseline="0" dirty="0">
                        <a:solidFill>
                          <a:srgbClr val="A6C661"/>
                        </a:solidFill>
                      </a:rPr>
                      <a:t>22 249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A6C66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F3F-4DC9-8418-E926CC776E1B}"/>
                </c:ext>
              </c:extLst>
            </c:dLbl>
            <c:dLbl>
              <c:idx val="3"/>
              <c:layout>
                <c:manualLayout>
                  <c:x val="0.13989320323599994"/>
                  <c:y val="-1.851902264746841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8A6DAC"/>
                        </a:solidFill>
                      </a:rPr>
                      <a:t> Туристско-краеведческая;</a:t>
                    </a:r>
                  </a:p>
                  <a:p>
                    <a:pPr>
                      <a:defRPr>
                        <a:solidFill>
                          <a:schemeClr val="accent1"/>
                        </a:solidFill>
                      </a:defRPr>
                    </a:pPr>
                    <a:r>
                      <a:rPr lang="ru-RU" dirty="0">
                        <a:solidFill>
                          <a:srgbClr val="8A6DAC"/>
                        </a:solidFill>
                      </a:rPr>
                      <a:t> 8</a:t>
                    </a:r>
                    <a:r>
                      <a:rPr lang="ru-RU" baseline="0" dirty="0">
                        <a:solidFill>
                          <a:srgbClr val="8A6DAC"/>
                        </a:solidFill>
                      </a:rPr>
                      <a:t> 710</a:t>
                    </a:r>
                    <a:endParaRPr lang="ru-RU" dirty="0">
                      <a:solidFill>
                        <a:srgbClr val="8A6DAC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39526927151548"/>
                      <c:h val="0.126896606981275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6F3F-4DC9-8418-E926CC776E1B}"/>
                </c:ext>
              </c:extLst>
            </c:dLbl>
            <c:dLbl>
              <c:idx val="4"/>
              <c:layout>
                <c:manualLayout>
                  <c:x val="-5.0106327995234089E-2"/>
                  <c:y val="-3.63414353477077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00B0F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rgbClr val="00B0F0"/>
                        </a:solidFill>
                      </a:rPr>
                      <a:t>Физкультурно-спортивная; 37</a:t>
                    </a:r>
                    <a:r>
                      <a:rPr lang="ru-RU" baseline="0" dirty="0">
                        <a:solidFill>
                          <a:srgbClr val="00B0F0"/>
                        </a:solidFill>
                      </a:rPr>
                      <a:t> 460</a:t>
                    </a:r>
                    <a:endParaRPr lang="ru-RU" dirty="0">
                      <a:solidFill>
                        <a:srgbClr val="00B0F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00B0F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F3F-4DC9-8418-E926CC776E1B}"/>
                </c:ext>
              </c:extLst>
            </c:dLbl>
            <c:dLbl>
              <c:idx val="5"/>
              <c:layout>
                <c:manualLayout>
                  <c:x val="-1.3468015054954922E-2"/>
                  <c:y val="-5.17421492770266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6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 Художественная; 43 800</a:t>
                    </a:r>
                  </a:p>
                </c:rich>
              </c:tx>
              <c:spPr>
                <a:noFill/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6F3F-4DC9-8418-E926CC776E1B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16441</c:v>
                </c:pt>
                <c:pt idx="1">
                  <c:v>34385</c:v>
                </c:pt>
                <c:pt idx="2">
                  <c:v>22249</c:v>
                </c:pt>
                <c:pt idx="3">
                  <c:v>8710</c:v>
                </c:pt>
                <c:pt idx="4">
                  <c:v>37460</c:v>
                </c:pt>
                <c:pt idx="5">
                  <c:v>43800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78-4097-B6E8-4E8D7930DCD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33E-4894-B60E-267CCD3A565B}"/>
              </c:ext>
            </c:extLst>
          </c:dPt>
          <c:dPt>
            <c:idx val="1"/>
            <c:bubble3D val="0"/>
            <c:explosion val="6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CE1-437C-97C8-A519BB6C6EF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33E-4894-B60E-267CCD3A565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33E-4894-B60E-267CCD3A565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33E-4894-B60E-267CCD3A565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33E-4894-B60E-267CCD3A56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107</c:v>
                </c:pt>
                <c:pt idx="1">
                  <c:v>3188</c:v>
                </c:pt>
                <c:pt idx="2">
                  <c:v>1550</c:v>
                </c:pt>
                <c:pt idx="3">
                  <c:v>792</c:v>
                </c:pt>
                <c:pt idx="4">
                  <c:v>1239</c:v>
                </c:pt>
                <c:pt idx="5">
                  <c:v>3440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E1-437C-97C8-A519BB6C6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34A-4C81-9638-032C1533616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D34A-4C81-9638-032C1533616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34A-4C81-9638-032C1533616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D34A-4C81-9638-032C1533616D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D34A-4C81-9638-032C1533616D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D34A-4C81-9638-032C1533616D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D34A-4C81-9638-032C1533616D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D34A-4C81-9638-032C153361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Школы </c:v>
                </c:pt>
                <c:pt idx="1">
                  <c:v>Детские сады</c:v>
                </c:pt>
                <c:pt idx="2">
                  <c:v>Дополнительное образование </c:v>
                </c:pt>
                <c:pt idx="3">
                  <c:v>Интернаты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250</c:v>
                </c:pt>
                <c:pt idx="1">
                  <c:v>20</c:v>
                </c:pt>
                <c:pt idx="2">
                  <c:v>51</c:v>
                </c:pt>
                <c:pt idx="3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4A-4C81-9638-032C1533616D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40"/>
      <c:rotY val="160"/>
      <c:depthPercent val="100"/>
      <c:rAngAx val="0"/>
      <c:perspective val="6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099082787035114"/>
          <c:y val="0.1982825788567989"/>
          <c:w val="0.58396767831688667"/>
          <c:h val="0.7159944663793393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Организационно-правовая форма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EA60-4612-AF8A-F0A200D2B21B}"/>
              </c:ext>
            </c:extLst>
          </c:dPt>
          <c:dPt>
            <c:idx val="1"/>
            <c:bubble3D val="0"/>
            <c:explosion val="14"/>
            <c:spPr>
              <a:solidFill>
                <a:schemeClr val="accent2"/>
              </a:solidFill>
              <a:ln w="25400">
                <a:solidFill>
                  <a:srgbClr val="000000">
                    <a:lumMod val="25000"/>
                    <a:lumOff val="75000"/>
                    <a:alpha val="93000"/>
                  </a:srgbClr>
                </a:solidFill>
              </a:ln>
              <a:effectLst/>
              <a:sp3d contourW="25400">
                <a:contourClr>
                  <a:srgbClr val="000000">
                    <a:lumMod val="25000"/>
                    <a:lumOff val="75000"/>
                    <a:alpha val="93000"/>
                  </a:srgb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A60-4612-AF8A-F0A200D2B2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EA60-4612-AF8A-F0A200D2B2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EA60-4612-AF8A-F0A200D2B21B}"/>
              </c:ext>
            </c:extLst>
          </c:dPt>
          <c:dLbls>
            <c:dLbl>
              <c:idx val="0"/>
              <c:layout>
                <c:manualLayout>
                  <c:x val="-1.994018698104815E-3"/>
                  <c:y val="1.51602352049646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EA60-4612-AF8A-F0A200D2B21B}"/>
                </c:ext>
              </c:extLst>
            </c:dLbl>
            <c:dLbl>
              <c:idx val="1"/>
              <c:layout>
                <c:manualLayout>
                  <c:x val="-3.0523292451942619E-2"/>
                  <c:y val="3.3602501925974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A60-4612-AF8A-F0A200D2B21B}"/>
                </c:ext>
              </c:extLst>
            </c:dLbl>
            <c:dLbl>
              <c:idx val="2"/>
              <c:layout>
                <c:manualLayout>
                  <c:x val="-1.2521297745413882E-2"/>
                  <c:y val="-1.1366766068148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EA60-4612-AF8A-F0A200D2B21B}"/>
                </c:ext>
              </c:extLst>
            </c:dLbl>
            <c:dLbl>
              <c:idx val="3"/>
              <c:layout>
                <c:manualLayout>
                  <c:x val="3.9735362669237065E-2"/>
                  <c:y val="-2.15302248657999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EA60-4612-AF8A-F0A200D2B21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Федеральные</c:v>
                </c:pt>
                <c:pt idx="1">
                  <c:v>Государственные</c:v>
                </c:pt>
                <c:pt idx="2">
                  <c:v>Муниципальные</c:v>
                </c:pt>
                <c:pt idx="3">
                  <c:v>Частные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21</c:v>
                </c:pt>
                <c:pt idx="2">
                  <c:v>579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A60-4612-AF8A-F0A200D2B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3526539176372225E-2"/>
          <c:y val="0.32575418247606086"/>
          <c:w val="0.35708501305612805"/>
          <c:h val="0.3498327988339318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 организациями профессионального образования 
</c:v>
                </c:pt>
                <c:pt idx="1">
                  <c:v>с организациями высшего образования</c:v>
                </c:pt>
                <c:pt idx="2">
                  <c:v>с организациями спорта и культуры</c:v>
                </c:pt>
                <c:pt idx="3">
                  <c:v>с научными, общественными организациями, предприятиями реального сектора экономики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</c:v>
                </c:pt>
                <c:pt idx="1">
                  <c:v>9</c:v>
                </c:pt>
                <c:pt idx="2">
                  <c:v>12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B3-4AC6-BF7E-72600978053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9262848"/>
        <c:axId val="209240064"/>
      </c:barChart>
      <c:catAx>
        <c:axId val="20926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240064"/>
        <c:crosses val="autoZero"/>
        <c:auto val="1"/>
        <c:lblAlgn val="ctr"/>
        <c:lblOffset val="100"/>
        <c:noMultiLvlLbl val="0"/>
      </c:catAx>
      <c:valAx>
        <c:axId val="209240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926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9DE-4443-8FDD-3C6C71DD06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09DE-4443-8FDD-3C6C71DD06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9DE-4443-8FDD-3C6C71DD06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09DE-4443-8FDD-3C6C71DD06A9}"/>
              </c:ext>
            </c:extLst>
          </c:dPt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программы, реализуемые с применением дистанционных технологий и электронного обучения-22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9DE-4443-8FDD-3C6C71DD06A9}"/>
                </c:ext>
              </c:extLst>
            </c:dLbl>
            <c:dLbl>
              <c:idx val="1"/>
              <c:layout>
                <c:manualLayout>
                  <c:x val="-2.8375513049384592E-2"/>
                  <c:y val="-4.17539880503868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разноуровневые </a:t>
                    </a:r>
                    <a:r>
                      <a:rPr lang="ru-RU" dirty="0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программы-23</a:t>
                    </a:r>
                    <a:endParaRPr lang="ru-RU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9DE-4443-8FDD-3C6C71DD06A9}"/>
                </c:ext>
              </c:extLst>
            </c:dLbl>
            <c:dLbl>
              <c:idx val="2"/>
              <c:layout>
                <c:manualLayout>
                  <c:x val="-2.6799095657752094E-2"/>
                  <c:y val="0.1017753458728176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rgbClr val="C00000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 dirty="0">
                        <a:solidFill>
                          <a:srgbClr val="619E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заочные  и  сезонные </a:t>
                    </a:r>
                    <a:r>
                      <a:rPr lang="ru-RU" dirty="0" smtClean="0">
                        <a:solidFill>
                          <a:srgbClr val="619EC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школы-12</a:t>
                    </a:r>
                    <a:endParaRPr lang="ru-RU" dirty="0">
                      <a:solidFill>
                        <a:srgbClr val="619EC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rgbClr val="C00000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9DE-4443-8FDD-3C6C71DD06A9}"/>
                </c:ext>
              </c:extLst>
            </c:dLbl>
            <c:dLbl>
              <c:idx val="3"/>
              <c:layout>
                <c:manualLayout>
                  <c:x val="-9.4585043497948565E-2"/>
                  <c:y val="2.054822246574155E-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330" b="1" i="0" u="none" strike="noStrike" kern="1200" spc="0" baseline="0">
                        <a:solidFill>
                          <a:schemeClr val="accent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r>
                      <a:rPr lang="ru-RU" dirty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модели доступности для детей из сельской </a:t>
                    </a:r>
                    <a:r>
                      <a:rPr lang="ru-RU" dirty="0" smtClean="0">
                        <a:latin typeface="Calibri" panose="020F0502020204030204" pitchFamily="34" charset="0"/>
                        <a:cs typeface="Calibri" panose="020F0502020204030204" pitchFamily="34" charset="0"/>
                      </a:rPr>
                      <a:t>местности-11</a:t>
                    </a:r>
                    <a:endParaRPr lang="ru-RU" dirty="0"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9DE-4443-8FDD-3C6C71DD06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spc="0" baseline="0">
                    <a:solidFill>
                      <a:schemeClr val="accent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программы, реализуемые с применением дистанционных технологий и электронного обучения</c:v>
                </c:pt>
                <c:pt idx="1">
                  <c:v>разноуровневые программы</c:v>
                </c:pt>
                <c:pt idx="2">
                  <c:v>заочные  и  сезонные школы</c:v>
                </c:pt>
                <c:pt idx="3">
                  <c:v>модели доступности для детей из сельской местности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15</c:v>
                </c:pt>
                <c:pt idx="2">
                  <c:v>9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DE-4443-8FDD-3C6C71DD06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Бабынинский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F3F-453E-8201-E90D429084A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F3F-453E-8201-E90D429084A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F3F-453E-8201-E90D429084A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F3F-453E-8201-E90D429084A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F3F-453E-8201-E90D429084A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F3F-453E-8201-E90D429084A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812</c:v>
                </c:pt>
                <c:pt idx="1">
                  <c:v>584</c:v>
                </c:pt>
                <c:pt idx="2">
                  <c:v>655</c:v>
                </c:pt>
                <c:pt idx="3">
                  <c:v>62</c:v>
                </c:pt>
                <c:pt idx="4">
                  <c:v>1318</c:v>
                </c:pt>
                <c:pt idx="5">
                  <c:v>537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Козельский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646</c:v>
                </c:pt>
                <c:pt idx="1">
                  <c:v>1086</c:v>
                </c:pt>
                <c:pt idx="2">
                  <c:v>416</c:v>
                </c:pt>
                <c:pt idx="3">
                  <c:v>239</c:v>
                </c:pt>
                <c:pt idx="4">
                  <c:v>1564</c:v>
                </c:pt>
                <c:pt idx="5">
                  <c:v>1782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Барятинский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145</c:v>
                </c:pt>
                <c:pt idx="1">
                  <c:v>167</c:v>
                </c:pt>
                <c:pt idx="2">
                  <c:v>185</c:v>
                </c:pt>
                <c:pt idx="3">
                  <c:v>57</c:v>
                </c:pt>
                <c:pt idx="4">
                  <c:v>19</c:v>
                </c:pt>
                <c:pt idx="5">
                  <c:v>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Боровский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1384</c:v>
                </c:pt>
                <c:pt idx="1">
                  <c:v>2207</c:v>
                </c:pt>
                <c:pt idx="2">
                  <c:v>896</c:v>
                </c:pt>
                <c:pt idx="3">
                  <c:v>313</c:v>
                </c:pt>
                <c:pt idx="4">
                  <c:v>858</c:v>
                </c:pt>
                <c:pt idx="5">
                  <c:v>3757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Дзержинский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77-411B-971B-3FBF0929F8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77-411B-971B-3FBF0929F87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77-411B-971B-3FBF0929F87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77-411B-971B-3FBF0929F8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477-411B-971B-3FBF0929F876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477-411B-971B-3FBF0929F87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881</c:v>
                </c:pt>
                <c:pt idx="1">
                  <c:v>1186</c:v>
                </c:pt>
                <c:pt idx="2">
                  <c:v>1492</c:v>
                </c:pt>
                <c:pt idx="3">
                  <c:v>467</c:v>
                </c:pt>
                <c:pt idx="4">
                  <c:v>1739</c:v>
                </c:pt>
                <c:pt idx="5">
                  <c:v>1918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22685787442783065"/>
          <c:w val="0.38264837407595953"/>
          <c:h val="0.704354376035128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Думиничский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BCD-4F4C-99E2-AA449A537C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BCD-4F4C-99E2-AA449A537C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BCD-4F4C-99E2-AA449A537C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BCD-4F4C-99E2-AA449A537C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BCD-4F4C-99E2-AA449A537C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BCD-4F4C-99E2-AA449A537C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Естественнонаучная</c:v>
                </c:pt>
                <c:pt idx="1">
                  <c:v>Социально-гуманитарная</c:v>
                </c:pt>
                <c:pt idx="2">
                  <c:v>Техническая</c:v>
                </c:pt>
                <c:pt idx="3">
                  <c:v>Туристско-краеведческая</c:v>
                </c:pt>
                <c:pt idx="4">
                  <c:v>Физкультурно-спортивная</c:v>
                </c:pt>
                <c:pt idx="5">
                  <c:v>Художественная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145</c:v>
                </c:pt>
                <c:pt idx="1">
                  <c:v>223</c:v>
                </c:pt>
                <c:pt idx="2">
                  <c:v>264</c:v>
                </c:pt>
                <c:pt idx="3">
                  <c:v>22</c:v>
                </c:pt>
                <c:pt idx="4">
                  <c:v>557</c:v>
                </c:pt>
                <c:pt idx="5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28-411A-8778-E5B2A27EFE1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5859424723302991E-2"/>
          <c:y val="0.19378400660618977"/>
          <c:w val="0.37250354547638009"/>
          <c:h val="0.740924640329298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3-12-06T10:54:33.588" idx="1">
    <p:pos x="10" y="1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8055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8055"/>
          </a:xfrm>
          <a:prstGeom prst="rect">
            <a:avLst/>
          </a:prstGeom>
        </p:spPr>
        <p:txBody>
          <a:bodyPr vert="horz" lIns="91275" tIns="45638" rIns="91275" bIns="45638" rtlCol="0"/>
          <a:lstStyle>
            <a:lvl1pPr algn="r">
              <a:defRPr sz="1200"/>
            </a:lvl1pPr>
          </a:lstStyle>
          <a:p>
            <a:fld id="{E1C66B73-C89F-4132-A0A1-7E97BA796E2D}" type="datetimeFigureOut">
              <a:rPr lang="ru-RU" smtClean="0"/>
              <a:pPr/>
              <a:t>06.12.2023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75" tIns="45638" rIns="91275" bIns="45638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275" tIns="45638" rIns="91275" bIns="45638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60" cy="49805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60" cy="498054"/>
          </a:xfrm>
          <a:prstGeom prst="rect">
            <a:avLst/>
          </a:prstGeom>
        </p:spPr>
        <p:txBody>
          <a:bodyPr vert="horz" lIns="91275" tIns="45638" rIns="91275" bIns="45638" rtlCol="0" anchor="b"/>
          <a:lstStyle>
            <a:lvl1pPr algn="r">
              <a:defRPr sz="1200"/>
            </a:lvl1pPr>
          </a:lstStyle>
          <a:p>
            <a:fld id="{FED4F72C-D5DE-448A-B976-E0F9C96B4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0190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13301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340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3714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5815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20762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38575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92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1119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3003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spcFirstLastPara="1" wrap="square" lIns="91260" tIns="91260" rIns="91260" bIns="91260" anchor="t" anchorCtr="0">
            <a:noAutofit/>
          </a:bodyPr>
          <a:lstStyle/>
          <a:p>
            <a:endParaRPr dirty="0"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98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056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0136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8016875" y="1028700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2428875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93892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1219170" lvl="1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1464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5333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667">
                <a:solidFill>
                  <a:srgbClr val="888888"/>
                </a:solidFill>
              </a:defRPr>
            </a:lvl1pPr>
            <a:lvl2pPr marL="1219170" lvl="1" indent="-304792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828754" lvl="2" indent="-304792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2438339" lvl="3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3047924" lvl="4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3657509" lvl="5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4267093" lvl="6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4876678" lvl="7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5486263" lvl="8" indent="-304792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78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3733"/>
            </a:lvl1pPr>
            <a:lvl2pPr marL="1219170" lvl="1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3200"/>
            </a:lvl2pPr>
            <a:lvl3pPr marL="1828754" lvl="2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3pPr>
            <a:lvl4pPr marL="2438339" lvl="3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2400"/>
            </a:lvl4pPr>
            <a:lvl5pPr marL="3047924" lvl="4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2400"/>
            </a:lvl5pPr>
            <a:lvl6pPr marL="3657509" lvl="5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6pPr>
            <a:lvl7pPr marL="4267093" lvl="6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7pPr>
            <a:lvl8pPr marL="4876678" lvl="7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8pPr>
            <a:lvl9pPr marL="5486263" lvl="8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817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609585" lvl="0" indent="-304792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1"/>
            </a:lvl1pPr>
            <a:lvl2pPr marL="1219170" lvl="1" indent="-304792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/>
            </a:lvl2pPr>
            <a:lvl3pPr marL="1828754" lvl="2" indent="-304792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3pPr>
            <a:lvl4pPr marL="2438339" lvl="3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4pPr>
            <a:lvl5pPr marL="3047924" lvl="4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5pPr>
            <a:lvl6pPr marL="3657509" lvl="5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6pPr>
            <a:lvl7pPr marL="4267093" lvl="6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7pPr>
            <a:lvl8pPr marL="4876678" lvl="7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8pPr>
            <a:lvl9pPr marL="5486263" lvl="8" indent="-30479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2133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2pPr>
            <a:lvl3pPr marL="1828754" lvl="2" indent="-457189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2133"/>
            </a:lvl4pPr>
            <a:lvl5pPr marL="3047924" lvl="4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2133"/>
            </a:lvl5pPr>
            <a:lvl6pPr marL="3657509" lvl="5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6pPr>
            <a:lvl7pPr marL="4267093" lvl="6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7pPr>
            <a:lvl8pPr marL="4876678" lvl="7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8pPr>
            <a:lvl9pPr marL="5486263" lvl="8" indent="-440256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2133"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49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447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502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575719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4267"/>
            </a:lvl1pPr>
            <a:lvl2pPr marL="1219170" lvl="1" indent="-541853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3733"/>
            </a:lvl2pPr>
            <a:lvl3pPr marL="1828754" lvl="2" indent="-507987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3pPr>
            <a:lvl4pPr marL="2438339" lvl="3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667"/>
            </a:lvl4pPr>
            <a:lvl5pPr marL="3047924" lvl="4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667"/>
            </a:lvl5pPr>
            <a:lvl6pPr marL="3657509" lvl="5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6pPr>
            <a:lvl7pPr marL="4267093" lvl="6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7pPr>
            <a:lvl8pPr marL="4876678" lvl="7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8pPr>
            <a:lvl9pPr marL="5486263" lvl="8" indent="-474121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667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701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667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609585" lvl="0" indent="-304792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1pPr>
            <a:lvl2pPr marL="1219170" lvl="1" indent="-304792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2pPr>
            <a:lvl3pPr marL="1828754" lvl="2" indent="-304792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/>
            </a:lvl3pPr>
            <a:lvl4pPr marL="2438339" lvl="3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4pPr>
            <a:lvl5pPr marL="3047924" lvl="4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5pPr>
            <a:lvl6pPr marL="3657509" lvl="5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6pPr>
            <a:lvl7pPr marL="4267093" lvl="6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7pPr>
            <a:lvl8pPr marL="4876678" lvl="7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8pPr>
            <a:lvl9pPr marL="5486263" lvl="8" indent="-304792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1345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38021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5.wdp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3.wdp"/><Relationship Id="rId1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chart" Target="../charts/chart32.xm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20.png"/><Relationship Id="rId4" Type="http://schemas.openxmlformats.org/officeDocument/2006/relationships/hyperlink" Target="https://navigator.admoblkaluga.ru/additional-education?pageIndex=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5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microsoft.com/office/2007/relationships/hdphoto" Target="../media/hdphoto1.wdp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st-news.ru/news/184118" TargetMode="External"/><Relationship Id="rId13" Type="http://schemas.openxmlformats.org/officeDocument/2006/relationships/image" Target="../media/image31.jpeg"/><Relationship Id="rId3" Type="http://schemas.openxmlformats.org/officeDocument/2006/relationships/image" Target="../media/image5.jpeg"/><Relationship Id="rId7" Type="http://schemas.openxmlformats.org/officeDocument/2006/relationships/hyperlink" Target="https://player.smotrim.ru/iframe/video/id/2496976/sid/kaluga/start_zoom/true/showZoomBtn/false/isPlay/false/mute/true/" TargetMode="External"/><Relationship Id="rId12" Type="http://schemas.openxmlformats.org/officeDocument/2006/relationships/hyperlink" Target="https://kgvinfo.ru/novosti/obshchestvo/v-kaluge-otkryt-regionalnyy-modelnyy-tsentr-dopolnitelnogo-obrazovaniya-detey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trk-kaluga.ru/news/obschestvo/news-37226" TargetMode="External"/><Relationship Id="rId11" Type="http://schemas.openxmlformats.org/officeDocument/2006/relationships/image" Target="../media/image30.png"/><Relationship Id="rId5" Type="http://schemas.openxmlformats.org/officeDocument/2006/relationships/hyperlink" Target="https://ocdod40.ru/&#1088;&#1084;&#1094;-2/" TargetMode="External"/><Relationship Id="rId10" Type="http://schemas.openxmlformats.org/officeDocument/2006/relationships/image" Target="../media/image29.jpeg"/><Relationship Id="rId4" Type="http://schemas.openxmlformats.org/officeDocument/2006/relationships/hyperlink" Target="https://vk.com/club52220002" TargetMode="External"/><Relationship Id="rId9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10" Type="http://schemas.openxmlformats.org/officeDocument/2006/relationships/image" Target="../media/image37.pn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23.xml"/><Relationship Id="rId4" Type="http://schemas.openxmlformats.org/officeDocument/2006/relationships/chart" Target="../charts/chart2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872502" y="1461238"/>
            <a:ext cx="8445599" cy="331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SzPts val="2880"/>
            </a:pPr>
            <a:r>
              <a:rPr lang="ru-RU" sz="3000" dirty="0" smtClean="0"/>
              <a:t>Анализ состояния региональной </a:t>
            </a:r>
            <a:r>
              <a:rPr lang="ru-RU" sz="3000" dirty="0"/>
              <a:t>системы дополнительного образования детей в 202</a:t>
            </a:r>
            <a:r>
              <a:rPr lang="en-US" sz="3000" dirty="0"/>
              <a:t>3</a:t>
            </a:r>
            <a:r>
              <a:rPr lang="ru-RU" sz="3000" dirty="0"/>
              <a:t> году </a:t>
            </a:r>
            <a:r>
              <a:rPr lang="ru-RU" sz="2800" dirty="0"/>
              <a:t/>
            </a:r>
            <a:br>
              <a:rPr lang="ru-RU" sz="2800" dirty="0"/>
            </a:br>
            <a:endParaRPr sz="2773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872502" y="4771404"/>
            <a:ext cx="8445599" cy="591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 algn="l">
              <a:spcBef>
                <a:spcPts val="0"/>
              </a:spcBef>
            </a:pPr>
            <a:r>
              <a:rPr lang="ru-RU" sz="1400" dirty="0" smtClean="0">
                <a:solidFill>
                  <a:srgbClr val="0070C0"/>
                </a:solidFill>
              </a:rPr>
              <a:t>структурное подразделение </a:t>
            </a:r>
            <a:endParaRPr lang="ru-RU" sz="1400" dirty="0">
              <a:solidFill>
                <a:srgbClr val="0070C0"/>
              </a:solidFill>
            </a:endParaRPr>
          </a:p>
          <a:p>
            <a:pPr algn="l">
              <a:spcBef>
                <a:spcPts val="0"/>
              </a:spcBef>
            </a:pPr>
            <a:r>
              <a:rPr lang="ru-RU" sz="1400" dirty="0">
                <a:solidFill>
                  <a:srgbClr val="0070C0"/>
                </a:solidFill>
              </a:rPr>
              <a:t>«Региональный модельный </a:t>
            </a:r>
            <a:r>
              <a:rPr lang="ru-RU" sz="1400" dirty="0" smtClean="0">
                <a:solidFill>
                  <a:srgbClr val="0070C0"/>
                </a:solidFill>
              </a:rPr>
              <a:t>центр Калужской области»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0608501" y="260648"/>
            <a:ext cx="1440160" cy="1152128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B23DC52-8193-4B06-8851-C1352904C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9522" y="161994"/>
            <a:ext cx="1055596" cy="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Google Shape;85;p1">
            <a:extLst>
              <a:ext uri="{FF2B5EF4-FFF2-40B4-BE49-F238E27FC236}">
                <a16:creationId xmlns:a16="http://schemas.microsoft.com/office/drawing/2014/main" id="{C8DA2E76-219E-434F-ABB8-613A00CC1E65}"/>
              </a:ext>
            </a:extLst>
          </p:cNvPr>
          <p:cNvSpPr txBox="1">
            <a:spLocks/>
          </p:cNvSpPr>
          <p:nvPr/>
        </p:nvSpPr>
        <p:spPr>
          <a:xfrm>
            <a:off x="1768064" y="1372810"/>
            <a:ext cx="8654473" cy="34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kern="0" dirty="0">
                <a:solidFill>
                  <a:schemeClr val="tx1"/>
                </a:solidFill>
              </a:rPr>
              <a:t>Калужская область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249" y="163671"/>
            <a:ext cx="875255" cy="8756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215" y="161994"/>
            <a:ext cx="876886" cy="87730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03A6DA5-59C0-4985-A27D-FCBD58736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0804769"/>
              </p:ext>
            </p:extLst>
          </p:nvPr>
        </p:nvGraphicFramePr>
        <p:xfrm>
          <a:off x="287384" y="1502229"/>
          <a:ext cx="5808616" cy="436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D723A927-B655-43AB-A3BB-83A1E099C7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5488037"/>
              </p:ext>
            </p:extLst>
          </p:nvPr>
        </p:nvGraphicFramePr>
        <p:xfrm>
          <a:off x="6096000" y="1502229"/>
          <a:ext cx="5808616" cy="43629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0D3829-17EA-4A45-8F32-BF85F8AB48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43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противолежащие углы 6">
            <a:extLst>
              <a:ext uri="{FF2B5EF4-FFF2-40B4-BE49-F238E27FC236}">
                <a16:creationId xmlns:a16="http://schemas.microsoft.com/office/drawing/2014/main" id="{0A613948-EC0C-4C9D-8F04-4E1A78707207}"/>
              </a:ext>
            </a:extLst>
          </p:cNvPr>
          <p:cNvSpPr/>
          <p:nvPr/>
        </p:nvSpPr>
        <p:spPr>
          <a:xfrm>
            <a:off x="5164852" y="1899137"/>
            <a:ext cx="7027147" cy="4958863"/>
          </a:xfrm>
          <a:custGeom>
            <a:avLst/>
            <a:gdLst>
              <a:gd name="connsiteX0" fmla="*/ 513852 w 4672668"/>
              <a:gd name="connsiteY0" fmla="*/ 0 h 3083053"/>
              <a:gd name="connsiteX1" fmla="*/ 4672668 w 4672668"/>
              <a:gd name="connsiteY1" fmla="*/ 0 h 3083053"/>
              <a:gd name="connsiteX2" fmla="*/ 4672668 w 4672668"/>
              <a:gd name="connsiteY2" fmla="*/ 0 h 3083053"/>
              <a:gd name="connsiteX3" fmla="*/ 4672668 w 4672668"/>
              <a:gd name="connsiteY3" fmla="*/ 2569201 h 3083053"/>
              <a:gd name="connsiteX4" fmla="*/ 4158816 w 4672668"/>
              <a:gd name="connsiteY4" fmla="*/ 3083053 h 3083053"/>
              <a:gd name="connsiteX5" fmla="*/ 0 w 4672668"/>
              <a:gd name="connsiteY5" fmla="*/ 3083053 h 3083053"/>
              <a:gd name="connsiteX6" fmla="*/ 0 w 4672668"/>
              <a:gd name="connsiteY6" fmla="*/ 3083053 h 3083053"/>
              <a:gd name="connsiteX7" fmla="*/ 0 w 4672668"/>
              <a:gd name="connsiteY7" fmla="*/ 513852 h 3083053"/>
              <a:gd name="connsiteX8" fmla="*/ 513852 w 4672668"/>
              <a:gd name="connsiteY8" fmla="*/ 0 h 3083053"/>
              <a:gd name="connsiteX0" fmla="*/ 706799 w 4672668"/>
              <a:gd name="connsiteY0" fmla="*/ 0 h 3175332"/>
              <a:gd name="connsiteX1" fmla="*/ 4672668 w 4672668"/>
              <a:gd name="connsiteY1" fmla="*/ 92279 h 3175332"/>
              <a:gd name="connsiteX2" fmla="*/ 4672668 w 4672668"/>
              <a:gd name="connsiteY2" fmla="*/ 92279 h 3175332"/>
              <a:gd name="connsiteX3" fmla="*/ 4672668 w 4672668"/>
              <a:gd name="connsiteY3" fmla="*/ 2661480 h 3175332"/>
              <a:gd name="connsiteX4" fmla="*/ 4158816 w 4672668"/>
              <a:gd name="connsiteY4" fmla="*/ 3175332 h 3175332"/>
              <a:gd name="connsiteX5" fmla="*/ 0 w 4672668"/>
              <a:gd name="connsiteY5" fmla="*/ 3175332 h 3175332"/>
              <a:gd name="connsiteX6" fmla="*/ 0 w 4672668"/>
              <a:gd name="connsiteY6" fmla="*/ 3175332 h 3175332"/>
              <a:gd name="connsiteX7" fmla="*/ 0 w 4672668"/>
              <a:gd name="connsiteY7" fmla="*/ 606131 h 3175332"/>
              <a:gd name="connsiteX8" fmla="*/ 706799 w 4672668"/>
              <a:gd name="connsiteY8" fmla="*/ 0 h 3175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72668" h="3175332">
                <a:moveTo>
                  <a:pt x="706799" y="0"/>
                </a:moveTo>
                <a:lnTo>
                  <a:pt x="4672668" y="92279"/>
                </a:lnTo>
                <a:lnTo>
                  <a:pt x="4672668" y="92279"/>
                </a:lnTo>
                <a:lnTo>
                  <a:pt x="4672668" y="2661480"/>
                </a:lnTo>
                <a:cubicBezTo>
                  <a:pt x="4672668" y="2945273"/>
                  <a:pt x="4442609" y="3175332"/>
                  <a:pt x="4158816" y="3175332"/>
                </a:cubicBezTo>
                <a:lnTo>
                  <a:pt x="0" y="3175332"/>
                </a:lnTo>
                <a:lnTo>
                  <a:pt x="0" y="3175332"/>
                </a:lnTo>
                <a:lnTo>
                  <a:pt x="0" y="606131"/>
                </a:lnTo>
                <a:cubicBezTo>
                  <a:pt x="0" y="322338"/>
                  <a:pt x="423006" y="0"/>
                  <a:pt x="706799" y="0"/>
                </a:cubicBezTo>
                <a:close/>
              </a:path>
            </a:pathLst>
          </a:custGeom>
          <a:blipFill dpi="0" rotWithShape="1">
            <a:blip r:embed="rId2">
              <a:alphaModFix am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" r="-8143" b="-44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Количество выданных сертификатов в разрезе по направленностям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96222694-5015-4895-9414-C357B2B4CC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0696599"/>
              </p:ext>
            </p:extLst>
          </p:nvPr>
        </p:nvGraphicFramePr>
        <p:xfrm>
          <a:off x="144833" y="1220756"/>
          <a:ext cx="6229841" cy="5159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Google Shape;94;p2">
            <a:extLst>
              <a:ext uri="{FF2B5EF4-FFF2-40B4-BE49-F238E27FC236}">
                <a16:creationId xmlns:a16="http://schemas.microsoft.com/office/drawing/2014/main" id="{AF42DE26-03AB-4139-9676-CAA447326065}"/>
              </a:ext>
            </a:extLst>
          </p:cNvPr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FBD50D-2339-4FF5-BCE3-9BE62C45FB0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23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360" y="290081"/>
            <a:ext cx="10972800" cy="1143000"/>
          </a:xfrm>
        </p:spPr>
        <p:txBody>
          <a:bodyPr>
            <a:noAutofit/>
          </a:bodyPr>
          <a:lstStyle/>
          <a:p>
            <a:r>
              <a:rPr lang="ru-RU" sz="3600" dirty="0"/>
              <a:t>Количество выданных </a:t>
            </a:r>
            <a:r>
              <a:rPr lang="ru-RU" sz="3600" dirty="0" smtClean="0"/>
              <a:t>сертификатов</a:t>
            </a:r>
            <a:br>
              <a:rPr lang="ru-RU" sz="3600" dirty="0" smtClean="0"/>
            </a:br>
            <a:r>
              <a:rPr lang="ru-RU" sz="3600" dirty="0" smtClean="0"/>
              <a:t> </a:t>
            </a:r>
            <a:r>
              <a:rPr lang="ru-RU" sz="3600" dirty="0"/>
              <a:t>в разрезе по районам</a:t>
            </a:r>
          </a:p>
        </p:txBody>
      </p:sp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6FA97148-748F-468E-90F9-64E45BB18532}"/>
              </a:ext>
            </a:extLst>
          </p:cNvPr>
          <p:cNvSpPr/>
          <p:nvPr/>
        </p:nvSpPr>
        <p:spPr>
          <a:xfrm>
            <a:off x="-1" y="3182112"/>
            <a:ext cx="5327905" cy="3675887"/>
          </a:xfrm>
          <a:prstGeom prst="round1Rect">
            <a:avLst/>
          </a:prstGeom>
          <a:blipFill dpi="0" rotWithShape="1">
            <a:blip r:embed="rId2">
              <a:alphaModFix amt="6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13A01AEA-981B-4562-BEB1-5251C38D1D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021245"/>
              </p:ext>
            </p:extLst>
          </p:nvPr>
        </p:nvGraphicFramePr>
        <p:xfrm>
          <a:off x="6156018" y="1898232"/>
          <a:ext cx="4836526" cy="4118065"/>
        </p:xfrm>
        <a:graphic>
          <a:graphicData uri="http://schemas.openxmlformats.org/drawingml/2006/table">
            <a:tbl>
              <a:tblPr/>
              <a:tblGrid>
                <a:gridCol w="3507489">
                  <a:extLst>
                    <a:ext uri="{9D8B030D-6E8A-4147-A177-3AD203B41FA5}">
                      <a16:colId xmlns:a16="http://schemas.microsoft.com/office/drawing/2014/main" val="3194084933"/>
                    </a:ext>
                  </a:extLst>
                </a:gridCol>
                <a:gridCol w="1329037">
                  <a:extLst>
                    <a:ext uri="{9D8B030D-6E8A-4147-A177-3AD203B41FA5}">
                      <a16:colId xmlns:a16="http://schemas.microsoft.com/office/drawing/2014/main" val="1332593681"/>
                    </a:ext>
                  </a:extLst>
                </a:gridCol>
              </a:tblGrid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Бабынинский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243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69584531"/>
                  </a:ext>
                </a:extLst>
              </a:tr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Барятинский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98424329"/>
                  </a:ext>
                </a:extLst>
              </a:tr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Боровский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1444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41593724"/>
                  </a:ext>
                </a:extLst>
              </a:tr>
              <a:tr h="24397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Городской округ Калуга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7798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1817195"/>
                  </a:ext>
                </a:extLst>
              </a:tr>
              <a:tr h="285884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Городской округ Обнинск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2307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85658528"/>
                  </a:ext>
                </a:extLst>
              </a:tr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Дзержинский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1093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3031000"/>
                  </a:ext>
                </a:extLst>
              </a:tr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Думиничский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109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74041852"/>
                  </a:ext>
                </a:extLst>
              </a:tr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Жиздринский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177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76193623"/>
                  </a:ext>
                </a:extLst>
              </a:tr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Жуковский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1111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59449458"/>
                  </a:ext>
                </a:extLst>
              </a:tr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Износковский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22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39813823"/>
                  </a:ext>
                </a:extLst>
              </a:tr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Кировский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1271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09635615"/>
                  </a:ext>
                </a:extLst>
              </a:tr>
              <a:tr h="300136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Козельский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1132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0125362"/>
                  </a:ext>
                </a:extLst>
              </a:tr>
              <a:tr h="39298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Куйбышевский район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</a:t>
                      </a:r>
                    </a:p>
                  </a:txBody>
                  <a:tcPr marL="5623" marR="5623" marT="5623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1587465"/>
                  </a:ext>
                </a:extLst>
              </a:tr>
            </a:tbl>
          </a:graphicData>
        </a:graphic>
      </p:graphicFrame>
      <p:sp>
        <p:nvSpPr>
          <p:cNvPr id="6" name="Google Shape;94;p2">
            <a:extLst>
              <a:ext uri="{FF2B5EF4-FFF2-40B4-BE49-F238E27FC236}">
                <a16:creationId xmlns:a16="http://schemas.microsoft.com/office/drawing/2014/main" id="{29591006-99CD-4EE1-8085-8363DD47D8E7}"/>
              </a:ext>
            </a:extLst>
          </p:cNvPr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6B1594-E4CD-49E0-8898-3E8FC9DCEBB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166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934" y="266172"/>
            <a:ext cx="10972800" cy="1143000"/>
          </a:xfrm>
        </p:spPr>
        <p:txBody>
          <a:bodyPr>
            <a:noAutofit/>
          </a:bodyPr>
          <a:lstStyle/>
          <a:p>
            <a:r>
              <a:rPr lang="ru-RU" sz="3600" dirty="0"/>
              <a:t>Количество выданных сертификатов в разрезе по районам</a:t>
            </a:r>
          </a:p>
        </p:txBody>
      </p:sp>
      <p:sp>
        <p:nvSpPr>
          <p:cNvPr id="4" name="Прямоугольник: один скругленный угол 3">
            <a:extLst>
              <a:ext uri="{FF2B5EF4-FFF2-40B4-BE49-F238E27FC236}">
                <a16:creationId xmlns:a16="http://schemas.microsoft.com/office/drawing/2014/main" id="{6FA97148-748F-468E-90F9-64E45BB18532}"/>
              </a:ext>
            </a:extLst>
          </p:cNvPr>
          <p:cNvSpPr/>
          <p:nvPr/>
        </p:nvSpPr>
        <p:spPr>
          <a:xfrm>
            <a:off x="-1" y="3182112"/>
            <a:ext cx="5327905" cy="3675887"/>
          </a:xfrm>
          <a:prstGeom prst="round1Rect">
            <a:avLst/>
          </a:prstGeom>
          <a:blipFill dpi="0" rotWithShape="1">
            <a:blip r:embed="rId2">
              <a:alphaModFix amt="7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13799AE-3B70-4C7E-BF89-59FBABDE86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946036"/>
              </p:ext>
            </p:extLst>
          </p:nvPr>
        </p:nvGraphicFramePr>
        <p:xfrm>
          <a:off x="6662548" y="1947788"/>
          <a:ext cx="4008248" cy="4286885"/>
        </p:xfrm>
        <a:graphic>
          <a:graphicData uri="http://schemas.openxmlformats.org/drawingml/2006/table">
            <a:tbl>
              <a:tblPr/>
              <a:tblGrid>
                <a:gridCol w="3135012">
                  <a:extLst>
                    <a:ext uri="{9D8B030D-6E8A-4147-A177-3AD203B41FA5}">
                      <a16:colId xmlns:a16="http://schemas.microsoft.com/office/drawing/2014/main" val="4030073320"/>
                    </a:ext>
                  </a:extLst>
                </a:gridCol>
                <a:gridCol w="873236">
                  <a:extLst>
                    <a:ext uri="{9D8B030D-6E8A-4147-A177-3AD203B41FA5}">
                      <a16:colId xmlns:a16="http://schemas.microsoft.com/office/drawing/2014/main" val="3735247308"/>
                    </a:ext>
                  </a:extLst>
                </a:gridCol>
              </a:tblGrid>
              <a:tr h="2692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Людиновский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1375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3724048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Малоярославецкий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851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4831736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Медынский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275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2215442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Мещовский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258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0589400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Мосальский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324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60537342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Перемышльский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127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61949925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Спас-Деменский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66669128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Сухиничский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519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2006113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Тарусский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551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6504776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Ульяновский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9377718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Ферзиковский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253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7533482"/>
                  </a:ext>
                </a:extLst>
              </a:tr>
              <a:tr h="36449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Хвастовичский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249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90847123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Юхновский район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291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815094"/>
                  </a:ext>
                </a:extLst>
              </a:tr>
            </a:tbl>
          </a:graphicData>
        </a:graphic>
      </p:graphicFrame>
      <p:sp>
        <p:nvSpPr>
          <p:cNvPr id="5" name="Google Shape;94;p2">
            <a:extLst>
              <a:ext uri="{FF2B5EF4-FFF2-40B4-BE49-F238E27FC236}">
                <a16:creationId xmlns:a16="http://schemas.microsoft.com/office/drawing/2014/main" id="{22981718-9E6C-4F74-8395-663E24C006CE}"/>
              </a:ext>
            </a:extLst>
          </p:cNvPr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74B83E-1C46-4855-9426-E92C3D0E732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46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Охват дополнительным образованием по возрастным категориям</a:t>
            </a:r>
          </a:p>
        </p:txBody>
      </p:sp>
      <p:sp>
        <p:nvSpPr>
          <p:cNvPr id="4" name="Прямоугольник: усеченные верхние углы 3">
            <a:extLst>
              <a:ext uri="{FF2B5EF4-FFF2-40B4-BE49-F238E27FC236}">
                <a16:creationId xmlns:a16="http://schemas.microsoft.com/office/drawing/2014/main" id="{ED0B553C-B9F3-4A17-AAD1-A969034ED63E}"/>
              </a:ext>
            </a:extLst>
          </p:cNvPr>
          <p:cNvSpPr/>
          <p:nvPr/>
        </p:nvSpPr>
        <p:spPr>
          <a:xfrm>
            <a:off x="1961321" y="3613457"/>
            <a:ext cx="7533314" cy="3244543"/>
          </a:xfrm>
          <a:prstGeom prst="snip2SameRect">
            <a:avLst/>
          </a:prstGeom>
          <a:blipFill dpi="0" rotWithShape="1">
            <a:blip r:embed="rId2" cstate="hqprint">
              <a:alphaModFix amt="5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5593EA12-9BD9-412D-85D8-920BBE5BB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997153"/>
              </p:ext>
            </p:extLst>
          </p:nvPr>
        </p:nvGraphicFramePr>
        <p:xfrm>
          <a:off x="3399183" y="2218006"/>
          <a:ext cx="413467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2921">
                  <a:extLst>
                    <a:ext uri="{9D8B030D-6E8A-4147-A177-3AD203B41FA5}">
                      <a16:colId xmlns:a16="http://schemas.microsoft.com/office/drawing/2014/main" val="278103194"/>
                    </a:ext>
                  </a:extLst>
                </a:gridCol>
                <a:gridCol w="981757">
                  <a:extLst>
                    <a:ext uri="{9D8B030D-6E8A-4147-A177-3AD203B41FA5}">
                      <a16:colId xmlns:a16="http://schemas.microsoft.com/office/drawing/2014/main" val="226546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Младший школьный возраст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100612</a:t>
                      </a:r>
                      <a:endParaRPr lang="ru-RU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438202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98411601-B7EC-4D22-80F9-6ECFDBF5C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232585"/>
              </p:ext>
            </p:extLst>
          </p:nvPr>
        </p:nvGraphicFramePr>
        <p:xfrm>
          <a:off x="5019261" y="2638083"/>
          <a:ext cx="413467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2921">
                  <a:extLst>
                    <a:ext uri="{9D8B030D-6E8A-4147-A177-3AD203B41FA5}">
                      <a16:colId xmlns:a16="http://schemas.microsoft.com/office/drawing/2014/main" val="278103194"/>
                    </a:ext>
                  </a:extLst>
                </a:gridCol>
                <a:gridCol w="981757">
                  <a:extLst>
                    <a:ext uri="{9D8B030D-6E8A-4147-A177-3AD203B41FA5}">
                      <a16:colId xmlns:a16="http://schemas.microsoft.com/office/drawing/2014/main" val="226546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Средний школьный возраст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62644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438202"/>
                  </a:ext>
                </a:extLst>
              </a:tr>
            </a:tbl>
          </a:graphicData>
        </a:graphic>
      </p:graphicFrame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B5CDBE77-7BE4-49DB-89FA-D4A886CB4E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27147"/>
              </p:ext>
            </p:extLst>
          </p:nvPr>
        </p:nvGraphicFramePr>
        <p:xfrm>
          <a:off x="6400800" y="3058160"/>
          <a:ext cx="413467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2921">
                  <a:extLst>
                    <a:ext uri="{9D8B030D-6E8A-4147-A177-3AD203B41FA5}">
                      <a16:colId xmlns:a16="http://schemas.microsoft.com/office/drawing/2014/main" val="278103194"/>
                    </a:ext>
                  </a:extLst>
                </a:gridCol>
                <a:gridCol w="981757">
                  <a:extLst>
                    <a:ext uri="{9D8B030D-6E8A-4147-A177-3AD203B41FA5}">
                      <a16:colId xmlns:a16="http://schemas.microsoft.com/office/drawing/2014/main" val="226546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Старший школьный возраст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14090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438202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4DFD6593-664B-4317-B493-484A22036C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9431698"/>
              </p:ext>
            </p:extLst>
          </p:nvPr>
        </p:nvGraphicFramePr>
        <p:xfrm>
          <a:off x="1961321" y="1797929"/>
          <a:ext cx="470073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84571">
                  <a:extLst>
                    <a:ext uri="{9D8B030D-6E8A-4147-A177-3AD203B41FA5}">
                      <a16:colId xmlns:a16="http://schemas.microsoft.com/office/drawing/2014/main" val="278103194"/>
                    </a:ext>
                  </a:extLst>
                </a:gridCol>
                <a:gridCol w="1116164">
                  <a:extLst>
                    <a:ext uri="{9D8B030D-6E8A-4147-A177-3AD203B41FA5}">
                      <a16:colId xmlns:a16="http://schemas.microsoft.com/office/drawing/2014/main" val="226546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Младший </a:t>
                      </a:r>
                      <a:r>
                        <a:rPr lang="ru-RU" sz="16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дошкольный </a:t>
                      </a:r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возраст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20601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58438202"/>
                  </a:ext>
                </a:extLst>
              </a:tr>
            </a:tbl>
          </a:graphicData>
        </a:graphic>
      </p:graphicFrame>
      <p:sp>
        <p:nvSpPr>
          <p:cNvPr id="10" name="Google Shape;94;p2">
            <a:extLst>
              <a:ext uri="{FF2B5EF4-FFF2-40B4-BE49-F238E27FC236}">
                <a16:creationId xmlns:a16="http://schemas.microsoft.com/office/drawing/2014/main" id="{DFBE1AC4-4486-40D9-8607-E8D4D2C77491}"/>
              </a:ext>
            </a:extLst>
          </p:cNvPr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D3829-17EA-4A45-8F32-BF85F8AB48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970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В Калужской 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области реализуется </a:t>
            </a: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368 </a:t>
            </a:r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адаптированных программ для детей с </a:t>
            </a:r>
            <a:r>
              <a:rPr lang="ru-RU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ОВЗ</a:t>
            </a:r>
            <a:endParaRPr lang="ru-RU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655180696"/>
              </p:ext>
            </p:extLst>
          </p:nvPr>
        </p:nvGraphicFramePr>
        <p:xfrm>
          <a:off x="1962426" y="1977886"/>
          <a:ext cx="7857435" cy="43334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0D3829-17EA-4A45-8F32-BF85F8AB486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6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1516046" y="224958"/>
            <a:ext cx="8866074" cy="713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239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СТРУКТУРА УПРАВЛЕНИЯ РЕГИОНАЛЬНОЙ СИСТЕМОЙ ДОПОЛНИТЕЛЬНОГО ОБРАЗОВАНИЯ ДЕТЕЙ</a:t>
            </a: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Калужской_области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25582" y="917924"/>
            <a:ext cx="707230" cy="799164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78" y="1943998"/>
            <a:ext cx="967104" cy="79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6392563" y="1833139"/>
            <a:ext cx="4301841" cy="895434"/>
            <a:chOff x="10511167" y="3360976"/>
            <a:chExt cx="4301841" cy="895434"/>
          </a:xfrm>
        </p:grpSpPr>
        <p:sp>
          <p:nvSpPr>
            <p:cNvPr id="18" name="Шестиугольник 17"/>
            <p:cNvSpPr/>
            <p:nvPr/>
          </p:nvSpPr>
          <p:spPr>
            <a:xfrm>
              <a:off x="10511167" y="3360976"/>
              <a:ext cx="962057" cy="895434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Шестиугольник 18"/>
            <p:cNvSpPr/>
            <p:nvPr/>
          </p:nvSpPr>
          <p:spPr>
            <a:xfrm>
              <a:off x="10587392" y="3460759"/>
              <a:ext cx="809605" cy="691013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174016" y="3376416"/>
              <a:ext cx="26389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ru-RU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МЕЖВЕДОМСТВЕННЫЙ СОВЕТ</a:t>
              </a:r>
            </a:p>
            <a:p>
              <a:pPr algn="just"/>
              <a:r>
                <a:rPr lang="ru-RU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Обеспечивает межведомственное и </a:t>
              </a:r>
            </a:p>
            <a:p>
              <a:pPr algn="just"/>
              <a:r>
                <a:rPr lang="ru-RU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межуровневое взаимодействие по </a:t>
              </a:r>
            </a:p>
            <a:p>
              <a:pPr algn="just"/>
              <a:r>
                <a:rPr lang="ru-RU" sz="12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вопросам работы системы ДО КО</a:t>
              </a:r>
            </a:p>
          </p:txBody>
        </p:sp>
        <p:pic>
          <p:nvPicPr>
            <p:cNvPr id="21" name="Picture 2" descr="https://static.tildacdn.com/tild3330-6332-4931-b938-323332376362/free-icon-school-167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707283" y="3468356"/>
              <a:ext cx="569821" cy="569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Рисунок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02" y="3018751"/>
            <a:ext cx="875255" cy="87563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939605" y="5811923"/>
            <a:ext cx="4659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РМЦ (структурное подразделение</a:t>
            </a:r>
          </a:p>
          <a:p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ГБУ ДО КО «ОЦДОД им. Ю.А. Гагарина»)</a:t>
            </a:r>
          </a:p>
          <a:p>
            <a:r>
              <a:rPr lang="ru-RU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Адрес: г. Калуга, ул. Карла Маркса, д.1</a:t>
            </a:r>
          </a:p>
          <a:p>
            <a:endParaRPr lang="ru-RU" sz="16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91059" y="3090203"/>
            <a:ext cx="2995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ОРГАНЫ МЕСТНОГО САМОУПРАВЛЕНИЯ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Координируют реализацию мероприятий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в системе ДО муниципалитета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6392563" y="3026383"/>
            <a:ext cx="963360" cy="926633"/>
            <a:chOff x="6479201" y="3496534"/>
            <a:chExt cx="1102534" cy="1114602"/>
          </a:xfrm>
        </p:grpSpPr>
        <p:sp>
          <p:nvSpPr>
            <p:cNvPr id="23" name="Шестиугольник 22"/>
            <p:cNvSpPr/>
            <p:nvPr/>
          </p:nvSpPr>
          <p:spPr>
            <a:xfrm>
              <a:off x="6479201" y="3573300"/>
              <a:ext cx="1102534" cy="1037836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24" name="Шестиугольник 23"/>
            <p:cNvSpPr/>
            <p:nvPr/>
          </p:nvSpPr>
          <p:spPr>
            <a:xfrm>
              <a:off x="6556731" y="3675384"/>
              <a:ext cx="947473" cy="833668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pic>
          <p:nvPicPr>
            <p:cNvPr id="28" name="Picture 8" descr="https://png.pngtree.com/png-vector/20190622/ourlarge/pngtree-cute-school-building-illustration-in-isolated-transparent-background-png-image_1507794.jpg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5262" y="3496534"/>
              <a:ext cx="1050409" cy="1050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4" name="TextBox 33"/>
          <p:cNvSpPr txBox="1"/>
          <p:nvPr/>
        </p:nvSpPr>
        <p:spPr>
          <a:xfrm>
            <a:off x="7989644" y="4444439"/>
            <a:ext cx="2926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ОБРАЗОВАТЕЛЬНЫЕ ОРГАНИЗАЦИИ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Реализуют программы дополнительного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образования, обновляют содержание</a:t>
            </a:r>
          </a:p>
        </p:txBody>
      </p:sp>
      <p:pic>
        <p:nvPicPr>
          <p:cNvPr id="35" name="Picture 12" descr="https://avatars.mds.yandex.net/i?id=ab515e12445faea5340f4819e2a1597c_l-5487382-images-thumbs&amp;n=13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923" b="96154" l="9900" r="89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630" y="4086165"/>
            <a:ext cx="1063145" cy="103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392336" y="4274281"/>
            <a:ext cx="945413" cy="876748"/>
            <a:chOff x="9205926" y="4550162"/>
            <a:chExt cx="1625420" cy="1421155"/>
          </a:xfrm>
        </p:grpSpPr>
        <p:sp>
          <p:nvSpPr>
            <p:cNvPr id="32" name="Шестиугольник 31"/>
            <p:cNvSpPr/>
            <p:nvPr/>
          </p:nvSpPr>
          <p:spPr>
            <a:xfrm>
              <a:off x="9205926" y="4581430"/>
              <a:ext cx="1625420" cy="1389887"/>
            </a:xfrm>
            <a:prstGeom prst="hexagon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sp>
          <p:nvSpPr>
            <p:cNvPr id="33" name="Шестиугольник 32"/>
            <p:cNvSpPr/>
            <p:nvPr/>
          </p:nvSpPr>
          <p:spPr>
            <a:xfrm>
              <a:off x="9320226" y="4657629"/>
              <a:ext cx="1396820" cy="1237487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/>
            </a:p>
          </p:txBody>
        </p:sp>
        <p:pic>
          <p:nvPicPr>
            <p:cNvPr id="36" name="Picture 14" descr="https://img.lovepik.com/original_origin_pic/18/12/16/223fb830a1df71e6645a31f766902dd2.png_wh860.png"/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4099" y="4550162"/>
              <a:ext cx="1311313" cy="131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7" name="TextBox 36"/>
          <p:cNvSpPr txBox="1"/>
          <p:nvPr/>
        </p:nvSpPr>
        <p:spPr>
          <a:xfrm>
            <a:off x="2477643" y="1102063"/>
            <a:ext cx="96699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ВЫСШИЙ ИСПОЛНИТЕЛЬНЫЙ ОРГАН ГОСУДАРСТВЕННОЙ ВЛАСТИ КАЛУЖСКОЙ ОБЛАСТИ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Принимает управленческие решения в системе дополнительного образования Калужской области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96085" y="2015562"/>
            <a:ext cx="3334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ИСПОЛНИТЕЛЬНЫЙ ОРГАН ГОСУДАРСТВЕННОЙ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ВЛАСТИ КАЛУЖСКОЙ ОБЛАСТИ 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Координирует работу всей системы ДО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802134" y="3047603"/>
            <a:ext cx="3501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РМЦ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Обеспечивает поддержку участников 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сфере ДО, содействует внедрению лучших практик, координирует ПФДО, работу навигатора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06786" y="4288504"/>
            <a:ext cx="32449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МОЦ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Координирует деятельность муниципальных 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организаций, реализующих программы</a:t>
            </a:r>
          </a:p>
          <a:p>
            <a:r>
              <a:rPr lang="ru-RU" sz="1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дополнительного образования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98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9ED10C15-5914-445B-B6DA-AAA8A96F80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3050052"/>
              </p:ext>
            </p:extLst>
          </p:nvPr>
        </p:nvGraphicFramePr>
        <p:xfrm>
          <a:off x="335360" y="2285323"/>
          <a:ext cx="5633370" cy="3882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335360" y="131922"/>
            <a:ext cx="9270458" cy="104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l">
              <a:buClr>
                <a:srgbClr val="221668"/>
              </a:buClr>
              <a:buSzPts val="2880"/>
            </a:pPr>
            <a:r>
              <a:rPr lang="ru-RU" sz="2239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ВНЕДРЁН РЕГИОНАЛЬНЫЙ ОБЩЕДОСТУПНЫЙ НАВИГАТОР ДОПОЛНИТЕЛЬНОГО ОБРАЗОВАНИЯ ДЕТЕЙ</a:t>
            </a: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5604" y="3549439"/>
            <a:ext cx="334638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Количество опубликованных </a:t>
            </a:r>
          </a:p>
          <a:p>
            <a:pPr algn="ctr"/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программ -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5494</a:t>
            </a:r>
            <a:endParaRPr lang="ru-RU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BE733-B7FA-462B-B591-CCD0BEC916B1}"/>
              </a:ext>
            </a:extLst>
          </p:cNvPr>
          <p:cNvSpPr txBox="1"/>
          <p:nvPr/>
        </p:nvSpPr>
        <p:spPr>
          <a:xfrm>
            <a:off x="435195" y="1536252"/>
            <a:ext cx="8368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</a:rPr>
              <a:t>Сайт навигатора:</a:t>
            </a:r>
            <a:r>
              <a:rPr lang="ru-RU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Навигатор дополнительного образования детей Калужской области (admoblkaluga.ru)</a:t>
            </a:r>
            <a:endParaRPr lang="ru-RU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sz="1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/>
          <a:srcRect l="25565" t="9818" r="27309" b="8003"/>
          <a:stretch/>
        </p:blipFill>
        <p:spPr>
          <a:xfrm>
            <a:off x="8812385" y="2000568"/>
            <a:ext cx="3234781" cy="31729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53A310-4DD6-4502-A2B4-7E051E3F6A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08" b="87456" l="9534" r="90345">
                        <a14:foregroundMark x1="12699" y1="24242" x2="51220" y2="17548"/>
                        <a14:foregroundMark x1="51220" y1="17548" x2="80508" y2="26779"/>
                        <a14:foregroundMark x1="80508" y1="26779" x2="84620" y2="50035"/>
                        <a14:foregroundMark x1="84620" y1="50035" x2="77686" y2="76885"/>
                        <a14:foregroundMark x1="77686" y1="76885" x2="21084" y2="78224"/>
                        <a14:foregroundMark x1="21084" y1="78224" x2="11671" y2="54898"/>
                        <a14:foregroundMark x1="11671" y1="54898" x2="13767" y2="26075"/>
                        <a14:foregroundMark x1="13767" y1="26075" x2="14735" y2="23749"/>
                        <a14:foregroundMark x1="24572" y1="15645" x2="48055" y2="13108"/>
                        <a14:foregroundMark x1="48055" y1="13108" x2="49002" y2="13108"/>
                        <a14:foregroundMark x1="52328" y1="11064" x2="80568" y2="15856"/>
                        <a14:foregroundMark x1="80568" y1="15856" x2="88934" y2="33615"/>
                        <a14:foregroundMark x1="88934" y1="33615" x2="88006" y2="64059"/>
                        <a14:foregroundMark x1="88006" y1="64059" x2="73775" y2="84355"/>
                        <a14:foregroundMark x1="73775" y1="84355" x2="65471" y2="84919"/>
                        <a14:foregroundMark x1="86737" y1="15645" x2="90204" y2="53629"/>
                        <a14:foregroundMark x1="90204" y1="53629" x2="81939" y2="84567"/>
                        <a14:foregroundMark x1="81939" y1="84567" x2="64463" y2="83369"/>
                        <a14:foregroundMark x1="89196" y1="74771" x2="89619" y2="55603"/>
                        <a14:foregroundMark x1="86011" y1="84355" x2="88329" y2="74771"/>
                        <a14:foregroundMark x1="87744" y1="87456" x2="90345" y2="79352"/>
                        <a14:foregroundMark x1="89760" y1="31290" x2="89055" y2="16631"/>
                        <a14:foregroundMark x1="79359" y1="53559" x2="34529" y2="47498"/>
                        <a14:foregroundMark x1="32514" y1="69697" x2="65914" y2="62932"/>
                        <a14:foregroundMark x1="65914" y1="62932" x2="77343" y2="65187"/>
                        <a14:foregroundMark x1="82241" y1="50529" x2="56077" y2="33333"/>
                        <a14:foregroundMark x1="80085" y1="29810" x2="65914" y2="33333"/>
                        <a14:foregroundMark x1="84136" y1="29810" x2="83693" y2="34884"/>
                        <a14:foregroundMark x1="78210" y1="33333" x2="77767" y2="39394"/>
                        <a14:foregroundMark x1="83411" y1="56589" x2="84862" y2="61170"/>
                        <a14:foregroundMark x1="57529" y1="57576" x2="56219" y2="64693"/>
                        <a14:foregroundMark x1="66499" y1="85906" x2="26587" y2="83862"/>
                        <a14:foregroundMark x1="49426" y1="60606" x2="31304" y2="49542"/>
                        <a14:foregroundMark x1="31304" y1="49542" x2="46624" y2="37491"/>
                        <a14:foregroundMark x1="46624" y1="37491" x2="52469" y2="38407"/>
                        <a14:foregroundMark x1="54928" y1="27766" x2="55795" y2="47005"/>
                        <a14:foregroundMark x1="51018" y1="64200" x2="36706" y2="61170"/>
                        <a14:foregroundMark x1="44668" y1="37350" x2="52026" y2="28753"/>
                        <a14:foregroundMark x1="33663" y1="29810" x2="29470" y2="39887"/>
                        <a14:foregroundMark x1="10824" y1="69204" x2="12276" y2="31290"/>
                        <a14:foregroundMark x1="11127" y1="27766" x2="9534" y2="59619"/>
                      </a14:backgroundRemoval>
                    </a14:imgEffect>
                  </a14:imgLayer>
                </a14:imgProps>
              </a:ext>
            </a:extLst>
          </a:blip>
          <a:srcRect l="8434" t="8433" r="7904" b="4996"/>
          <a:stretch/>
        </p:blipFill>
        <p:spPr>
          <a:xfrm>
            <a:off x="7726857" y="5534698"/>
            <a:ext cx="4320309" cy="127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094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231744" y="175681"/>
            <a:ext cx="9688110" cy="104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239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МОДЕЛИ РЕАЛИЗАЦИИ ДОПОЛНИТЕЛЬНЫХ ОБЩЕОБРАЗОВАТЕЛЬНЫХ ПРОГРАММ В СЕТЕВОЙ ФОРМЕ</a:t>
            </a: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31464" y="6211669"/>
            <a:ext cx="32387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Calibri" panose="020F0502020204030204" pitchFamily="34" charset="0"/>
                <a:cs typeface="Calibri" panose="020F0502020204030204" pitchFamily="34" charset="0"/>
              </a:rPr>
              <a:t>ВСЕГО: 38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951128077"/>
              </p:ext>
            </p:extLst>
          </p:nvPr>
        </p:nvGraphicFramePr>
        <p:xfrm>
          <a:off x="2032000" y="719667"/>
          <a:ext cx="8128000" cy="5069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025362000"/>
              </p:ext>
            </p:extLst>
          </p:nvPr>
        </p:nvGraphicFramePr>
        <p:xfrm>
          <a:off x="2032000" y="1218369"/>
          <a:ext cx="8128000" cy="4919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004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27199" t="25977" r="31928" b="4384"/>
          <a:stretch/>
        </p:blipFill>
        <p:spPr>
          <a:xfrm>
            <a:off x="7508408" y="3562860"/>
            <a:ext cx="3276000" cy="3246716"/>
          </a:xfrm>
          <a:prstGeom prst="rect">
            <a:avLst/>
          </a:prstGeom>
        </p:spPr>
      </p:pic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231744" y="175681"/>
            <a:ext cx="10347356" cy="105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18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МОДЕЛИ ВЫРАВНИВАНИЯ ДОСТУПНОСТИ ДОП ДЛЯ ДЕТЕЙ С РАЗЛИЧНЫМИ ОБРАЗОВАТЕЛЬНЫМИ ВОЗМОЖНОСТЯМИ И ПОТРЕБНОСТЯМИ, В ТОМ ЧИСЛЕ ДЛЯ ОДАРЁННЫХ ДЕТЕЙ ИЗ СЕЛЬСКОЙ МЕСТНОСТИ, ДЕТЕЙ, ОКАЗАВШИХСЯ В ТРУДНОЙ ЖИЗНЕННОЙ СИТУАЦИИ</a:t>
            </a: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/>
          <a:srcRect l="29401" t="16251" r="30766" b="5684"/>
          <a:stretch/>
        </p:blipFill>
        <p:spPr>
          <a:xfrm>
            <a:off x="9318867" y="1097414"/>
            <a:ext cx="2728299" cy="3007668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522453134"/>
              </p:ext>
            </p:extLst>
          </p:nvPr>
        </p:nvGraphicFramePr>
        <p:xfrm>
          <a:off x="0" y="1671782"/>
          <a:ext cx="8056242" cy="4866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5983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D37D0D8-19EC-4023-9DEF-201A250AD4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7" b="98632" l="1000" r="98667">
                        <a14:foregroundMark x1="91222" y1="25770" x2="97667" y2="32839"/>
                        <a14:foregroundMark x1="97667" y1="32839" x2="92222" y2="79133"/>
                        <a14:foregroundMark x1="92222" y1="79133" x2="86222" y2="85063"/>
                        <a14:foregroundMark x1="86222" y1="85063" x2="74889" y2="85633"/>
                        <a14:foregroundMark x1="74889" y1="85633" x2="60444" y2="75599"/>
                        <a14:foregroundMark x1="60444" y1="75599" x2="50556" y2="58837"/>
                        <a14:foregroundMark x1="88778" y1="60091" x2="76556" y2="53136"/>
                        <a14:foregroundMark x1="76556" y1="53136" x2="68444" y2="29532"/>
                        <a14:foregroundMark x1="68444" y1="29532" x2="65778" y2="57811"/>
                        <a14:foregroundMark x1="65778" y1="57811" x2="62111" y2="61460"/>
                        <a14:foregroundMark x1="95333" y1="25428" x2="30111" y2="25770"/>
                        <a14:foregroundMark x1="98667" y1="26682" x2="98333" y2="78791"/>
                        <a14:foregroundMark x1="69556" y1="86887" x2="37778" y2="87115"/>
                        <a14:foregroundMark x1="33000" y1="86089" x2="12111" y2="81870"/>
                        <a14:foregroundMark x1="11333" y1="79704" x2="32444" y2="84036"/>
                        <a14:foregroundMark x1="23111" y1="75599" x2="10000" y2="64652"/>
                        <a14:foregroundMark x1="27333" y1="77081" x2="14000" y2="73888"/>
                        <a14:foregroundMark x1="14000" y1="73888" x2="10556" y2="69783"/>
                        <a14:foregroundMark x1="35778" y1="59407" x2="43333" y2="51767"/>
                        <a14:foregroundMark x1="43333" y1="51767" x2="33444" y2="35804"/>
                        <a14:foregroundMark x1="14556" y1="38312" x2="9222" y2="46066"/>
                        <a14:foregroundMark x1="9222" y1="46066" x2="5889" y2="57811"/>
                        <a14:foregroundMark x1="5889" y1="57811" x2="11667" y2="62258"/>
                        <a14:foregroundMark x1="11667" y1="62258" x2="9222" y2="55188"/>
                        <a14:foregroundMark x1="9222" y1="55188" x2="9333" y2="52338"/>
                        <a14:foregroundMark x1="15222" y1="17218" x2="25667" y2="16534"/>
                        <a14:foregroundMark x1="25667" y1="16534" x2="27111" y2="17104"/>
                        <a14:foregroundMark x1="29556" y1="30217" x2="33556" y2="21551"/>
                        <a14:foregroundMark x1="33556" y1="21551" x2="33444" y2="14481"/>
                        <a14:foregroundMark x1="33444" y1="14481" x2="26333" y2="4219"/>
                        <a14:foregroundMark x1="26333" y1="4219" x2="15000" y2="5701"/>
                        <a14:foregroundMark x1="15000" y1="5701" x2="10000" y2="10604"/>
                        <a14:foregroundMark x1="10000" y1="10604" x2="7778" y2="22805"/>
                        <a14:foregroundMark x1="7778" y1="22805" x2="11222" y2="32041"/>
                        <a14:foregroundMark x1="11222" y1="32041" x2="11222" y2="32041"/>
                        <a14:foregroundMark x1="13333" y1="7184" x2="21444" y2="3307"/>
                        <a14:foregroundMark x1="21444" y1="3307" x2="27889" y2="6157"/>
                        <a14:foregroundMark x1="12222" y1="75371" x2="8889" y2="83010"/>
                        <a14:foregroundMark x1="8889" y1="83010" x2="20889" y2="87799"/>
                        <a14:foregroundMark x1="20889" y1="87799" x2="26000" y2="87457"/>
                        <a14:foregroundMark x1="13111" y1="85633" x2="13444" y2="96693"/>
                        <a14:foregroundMark x1="27889" y1="84721" x2="31333" y2="98632"/>
                        <a14:foregroundMark x1="56000" y1="33979" x2="61889" y2="57697"/>
                        <a14:foregroundMark x1="38444" y1="82554" x2="78222" y2="74458"/>
                        <a14:foregroundMark x1="78222" y1="74458" x2="80889" y2="74572"/>
                        <a14:foregroundMark x1="14444" y1="87115" x2="16889" y2="97948"/>
                        <a14:foregroundMark x1="25111" y1="89738" x2="29556" y2="98632"/>
                        <a14:foregroundMark x1="32333" y1="86773" x2="34111" y2="96465"/>
                        <a14:foregroundMark x1="5889" y1="86089" x2="2111" y2="79704"/>
                        <a14:foregroundMark x1="2111" y1="79704" x2="1778" y2="34094"/>
                        <a14:foregroundMark x1="1778" y1="34094" x2="5333" y2="41391"/>
                        <a14:foregroundMark x1="5333" y1="41391" x2="5333" y2="43101"/>
                        <a14:foregroundMark x1="5111" y1="24743" x2="1000" y2="30331"/>
                      </a14:backgroundRemoval>
                    </a14:imgEffect>
                  </a14:imgLayer>
                </a14:imgProps>
              </a:ext>
            </a:extLst>
          </a:blip>
          <a:srcRect b="11720"/>
          <a:stretch/>
        </p:blipFill>
        <p:spPr>
          <a:xfrm>
            <a:off x="6467960" y="0"/>
            <a:ext cx="5215205" cy="4029622"/>
          </a:xfrm>
          <a:prstGeom prst="rect">
            <a:avLst/>
          </a:prstGeom>
        </p:spPr>
      </p:pic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-10741" y="49796"/>
            <a:ext cx="9060000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4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АНАЛИЗ ТЕКУЩЕЙ СИТУАЦИИ</a:t>
            </a:r>
          </a:p>
        </p:txBody>
      </p:sp>
      <p:sp>
        <p:nvSpPr>
          <p:cNvPr id="94" name="Google Shape;94;p2"/>
          <p:cNvSpPr/>
          <p:nvPr/>
        </p:nvSpPr>
        <p:spPr>
          <a:xfrm rot="16200000">
            <a:off x="11002902" y="109772"/>
            <a:ext cx="864096" cy="956235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2400" kern="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927669389"/>
              </p:ext>
            </p:extLst>
          </p:nvPr>
        </p:nvGraphicFramePr>
        <p:xfrm>
          <a:off x="-1" y="2310063"/>
          <a:ext cx="6274969" cy="45782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8667607"/>
              </p:ext>
            </p:extLst>
          </p:nvPr>
        </p:nvGraphicFramePr>
        <p:xfrm>
          <a:off x="6241878" y="4040901"/>
          <a:ext cx="5614762" cy="2639032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3971077">
                  <a:extLst>
                    <a:ext uri="{9D8B030D-6E8A-4147-A177-3AD203B41FA5}">
                      <a16:colId xmlns:a16="http://schemas.microsoft.com/office/drawing/2014/main" val="2267159277"/>
                    </a:ext>
                  </a:extLst>
                </a:gridCol>
                <a:gridCol w="1643685">
                  <a:extLst>
                    <a:ext uri="{9D8B030D-6E8A-4147-A177-3AD203B41FA5}">
                      <a16:colId xmlns:a16="http://schemas.microsoft.com/office/drawing/2014/main" val="2471766144"/>
                    </a:ext>
                  </a:extLst>
                </a:gridCol>
              </a:tblGrid>
              <a:tr h="21141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Инфраструктура ДОД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006436"/>
                  </a:ext>
                </a:extLst>
              </a:tr>
              <a:tr h="21141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Кванториумы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0427861"/>
                  </a:ext>
                </a:extLst>
              </a:tr>
              <a:tr h="21141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Мобильный технопарк Кванториум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537200"/>
                  </a:ext>
                </a:extLst>
              </a:tr>
              <a:tr h="21141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УМЦ «Лаборатория безопасности»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143388"/>
                  </a:ext>
                </a:extLst>
              </a:tr>
              <a:tr h="2114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Школьные Кванториумы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633825"/>
                  </a:ext>
                </a:extLst>
              </a:tr>
              <a:tr h="3593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Центр выявления и поддержки талантов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297468"/>
                  </a:ext>
                </a:extLst>
              </a:tr>
              <a:tr h="21141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IT-</a:t>
                      </a:r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куб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98362"/>
                  </a:ext>
                </a:extLst>
              </a:tr>
              <a:tr h="211410"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Новые места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 144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9405706"/>
                  </a:ext>
                </a:extLst>
              </a:tr>
              <a:tr h="3593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Точки роста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91</a:t>
                      </a:r>
                      <a:r>
                        <a:rPr lang="ru-RU" sz="1200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площадка</a:t>
                      </a:r>
                      <a:endParaRPr lang="ru-RU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420443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744" y="137145"/>
            <a:ext cx="882412" cy="882793"/>
          </a:xfrm>
          <a:prstGeom prst="rect">
            <a:avLst/>
          </a:prstGeom>
        </p:spPr>
      </p:pic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92CDB99A-DD3F-4B31-B8CF-54761E0DEB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9179361"/>
              </p:ext>
            </p:extLst>
          </p:nvPr>
        </p:nvGraphicFramePr>
        <p:xfrm>
          <a:off x="8412263" y="1175779"/>
          <a:ext cx="2870364" cy="16755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97F3EEF8-6883-4C10-8D5E-78DFA3BACC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9" b="91549" l="9934" r="89901">
                        <a14:foregroundMark x1="45033" y1="91549" x2="46192" y2="90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81" t="13840" r="15590" b="6649"/>
          <a:stretch/>
        </p:blipFill>
        <p:spPr bwMode="auto">
          <a:xfrm>
            <a:off x="278932" y="395288"/>
            <a:ext cx="2532227" cy="207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43A546EA-D2B4-4EA4-BD0C-95ACC725777C}"/>
              </a:ext>
            </a:extLst>
          </p:cNvPr>
          <p:cNvSpPr/>
          <p:nvPr/>
        </p:nvSpPr>
        <p:spPr>
          <a:xfrm>
            <a:off x="2826431" y="1175779"/>
            <a:ext cx="1944303" cy="956235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 всех 26 муниципальных образованиях созданы МОЦ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FB620504-4EC4-4D95-BE67-9F359F997D6C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2185516" y="1653897"/>
            <a:ext cx="640915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9FBB37-60F5-4585-AC8B-7962373DD0CD}"/>
              </a:ext>
            </a:extLst>
          </p:cNvPr>
          <p:cNvSpPr txBox="1"/>
          <p:nvPr/>
        </p:nvSpPr>
        <p:spPr>
          <a:xfrm>
            <a:off x="8874618" y="3007213"/>
            <a:ext cx="2408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5215 работников доп. образования</a:t>
            </a:r>
          </a:p>
        </p:txBody>
      </p:sp>
    </p:spTree>
    <p:extLst>
      <p:ext uri="{BB962C8B-B14F-4D97-AF65-F5344CB8AC3E}">
        <p14:creationId xmlns:p14="http://schemas.microsoft.com/office/powerpoint/2010/main" val="20798679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231744" y="175681"/>
            <a:ext cx="9688110" cy="794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18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СИСТЕМА ПЕРСОНИФИЦИРОВАННОГО ФИНАНСИРОВАНИЯ ДОПОЛНИТЕЛЬНОГО ОБРАЗОВАНИЯ ДЕТЕЙ</a:t>
            </a: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/>
          <a:srcRect l="27774" t="15451" r="31351" b="4593"/>
          <a:stretch/>
        </p:blipFill>
        <p:spPr>
          <a:xfrm>
            <a:off x="6355604" y="3207300"/>
            <a:ext cx="3146071" cy="34616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29396" t="16071" r="31516" b="5813"/>
          <a:stretch/>
        </p:blipFill>
        <p:spPr>
          <a:xfrm>
            <a:off x="3453010" y="3185433"/>
            <a:ext cx="2934341" cy="34835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1743" y="1237952"/>
            <a:ext cx="597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ctr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Создание межведомственного совета;</a:t>
            </a:r>
          </a:p>
          <a:p>
            <a:pPr marL="285750" indent="-285750" algn="just" fontAlgn="ctr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Создание регионального экспертно-методического совета;</a:t>
            </a:r>
          </a:p>
          <a:p>
            <a:pPr marL="285750" indent="-285750" algn="just" fontAlgn="ctr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Утверждены правила  ПФДО в Калужской области</a:t>
            </a:r>
          </a:p>
          <a:p>
            <a:pPr marL="285750" indent="-285750" algn="just" fontAlgn="ctr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Внедрена система ПФДО в 26 МО Калужской области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fontAlgn="ctr"/>
            <a:endParaRPr 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/>
          <a:srcRect l="29300" t="12865" r="31624" b="3945"/>
          <a:stretch/>
        </p:blipFill>
        <p:spPr>
          <a:xfrm>
            <a:off x="486592" y="3172111"/>
            <a:ext cx="2920079" cy="349688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676" y="699411"/>
            <a:ext cx="2539528" cy="603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833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240980" y="162170"/>
            <a:ext cx="9614220" cy="1058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18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ИНФОРМАЦИОННО-РАЗЪЯСНИТЕЛЬНАЯ КАМПАНИЯ В ЦЕЛЯХ ВНЕДРЕНИЯ СИСТЕМЫ ПЕРСОНИФИЦИРОВАННОГО ФИНАНСИРОВАНИЯ ДОПОЛНИТЕЛЬНОГО ОБРАЗОВАНИЯ ДЕТЕЙ</a:t>
            </a:r>
            <a:br>
              <a:rPr lang="ru-RU" sz="18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</a:br>
            <a:endParaRPr lang="ru-RU" sz="1800" dirty="0">
              <a:solidFill>
                <a:srgbClr val="221668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04601" y="1219292"/>
            <a:ext cx="7270376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i="1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ИНФОРМАЦИОННО-РАЗЪЯСНИТЕЛЬНАЯ КАМПАНИЯ  проходит на официальных сайтах и </a:t>
            </a:r>
            <a:r>
              <a:rPr lang="ru-RU" sz="1600" i="1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госпабликах</a:t>
            </a:r>
            <a:r>
              <a:rPr lang="ru-RU" sz="1600" i="1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учреждений дополнительного образования.</a:t>
            </a:r>
          </a:p>
          <a:p>
            <a:pPr algn="just"/>
            <a:r>
              <a:rPr lang="ru-RU" sz="1600" i="1" dirty="0">
                <a:solidFill>
                  <a:srgbClr val="221668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Региональный методический центр Калужской области имеет свою страницу в социальной сети «</a:t>
            </a:r>
            <a:r>
              <a:rPr lang="ru-RU" sz="1600" i="1" dirty="0">
                <a:solidFill>
                  <a:srgbClr val="221668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Вконтакте</a:t>
            </a:r>
            <a:r>
              <a:rPr lang="ru-RU" sz="1600" i="1" dirty="0">
                <a:solidFill>
                  <a:srgbClr val="221668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», на сайте учреждения, где, в том числе,  идет информационное разъяснение о внедрении ПФДО:</a:t>
            </a:r>
          </a:p>
          <a:p>
            <a:pPr algn="just"/>
            <a:endParaRPr lang="ru-RU" dirty="0">
              <a:solidFill>
                <a:srgbClr val="221668"/>
              </a:solidFill>
              <a:latin typeface="Calibri" panose="020F0502020204030204" pitchFamily="34" charset="0"/>
              <a:cs typeface="Calibri" panose="020F0502020204030204" pitchFamily="34" charset="0"/>
              <a:sym typeface="Montserrat"/>
              <a:hlinkClick r:id="rId4"/>
            </a:endParaRPr>
          </a:p>
          <a:p>
            <a:pPr algn="just"/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https://vk.com/club52220002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algn="just"/>
            <a:r>
              <a:rPr lang="en-US" sz="1600" dirty="0">
                <a:solidFill>
                  <a:srgbClr val="221668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  <a:hlinkClick r:id="rId5"/>
              </a:rPr>
              <a:t>https://ocdod40.ru/</a:t>
            </a:r>
            <a:r>
              <a:rPr lang="ru-RU" sz="1600" dirty="0">
                <a:solidFill>
                  <a:srgbClr val="221668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  <a:hlinkClick r:id="rId5"/>
              </a:rPr>
              <a:t>рмц-2/</a:t>
            </a:r>
            <a:r>
              <a:rPr lang="ru-RU" sz="1600" dirty="0">
                <a:solidFill>
                  <a:srgbClr val="221668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 </a:t>
            </a:r>
          </a:p>
          <a:p>
            <a:pPr algn="just"/>
            <a:r>
              <a:rPr lang="ru-RU" dirty="0">
                <a:solidFill>
                  <a:srgbClr val="221668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 </a:t>
            </a:r>
          </a:p>
          <a:p>
            <a:pPr algn="just"/>
            <a:r>
              <a:rPr lang="ru-RU" sz="1600" i="1" dirty="0">
                <a:solidFill>
                  <a:srgbClr val="221668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Освещение деятельности РМЦ в региональных СМИ:</a:t>
            </a:r>
            <a:endParaRPr lang="ru-RU" i="1" dirty="0">
              <a:solidFill>
                <a:srgbClr val="221668"/>
              </a:solidFill>
              <a:latin typeface="Calibri" panose="020F0502020204030204" pitchFamily="34" charset="0"/>
              <a:cs typeface="Calibri" panose="020F0502020204030204" pitchFamily="34" charset="0"/>
              <a:sym typeface="Montserrat"/>
            </a:endParaRPr>
          </a:p>
          <a:p>
            <a:pPr algn="just"/>
            <a:endParaRPr lang="ru-RU" dirty="0">
              <a:solidFill>
                <a:srgbClr val="221668"/>
              </a:solidFill>
              <a:latin typeface="Calibri" panose="020F0502020204030204" pitchFamily="34" charset="0"/>
              <a:cs typeface="Calibri" panose="020F0502020204030204" pitchFamily="34" charset="0"/>
              <a:sym typeface="Montserrat"/>
            </a:endParaRPr>
          </a:p>
          <a:p>
            <a:pPr algn="just"/>
            <a:endParaRPr lang="ru-RU" dirty="0">
              <a:solidFill>
                <a:srgbClr val="221668"/>
              </a:solidFill>
              <a:latin typeface="Calibri" panose="020F0502020204030204" pitchFamily="34" charset="0"/>
              <a:cs typeface="Calibri" panose="020F0502020204030204" pitchFamily="34" charset="0"/>
              <a:sym typeface="Montserrat"/>
            </a:endParaRPr>
          </a:p>
          <a:p>
            <a:pPr algn="just"/>
            <a:endParaRPr lang="ru-RU" dirty="0">
              <a:solidFill>
                <a:srgbClr val="221668"/>
              </a:solidFill>
              <a:latin typeface="Calibri" panose="020F0502020204030204" pitchFamily="34" charset="0"/>
              <a:cs typeface="Calibri" panose="020F0502020204030204" pitchFamily="34" charset="0"/>
              <a:sym typeface="Montserrat"/>
            </a:endParaRPr>
          </a:p>
          <a:p>
            <a:pPr algn="just"/>
            <a:endParaRPr lang="ru-RU" dirty="0">
              <a:solidFill>
                <a:srgbClr val="221668"/>
              </a:solidFill>
              <a:latin typeface="Calibri" panose="020F0502020204030204" pitchFamily="34" charset="0"/>
              <a:cs typeface="Calibri" panose="020F0502020204030204" pitchFamily="34" charset="0"/>
              <a:sym typeface="Montserrat"/>
            </a:endParaRPr>
          </a:p>
          <a:p>
            <a:pPr algn="just"/>
            <a:r>
              <a:rPr lang="ru-RU" dirty="0">
                <a:solidFill>
                  <a:srgbClr val="221668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04601" y="3775461"/>
            <a:ext cx="55066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gtrk-kaluga.ru/news/obschestvo/news-37226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13281" y="4132125"/>
            <a:ext cx="6096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player.smotrim.ru/iframe/video/id/2496976/sid/kaluga/start_zoom/true/showZoomBtn/false/isPlay/false/mute/true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/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04601" y="4830118"/>
            <a:ext cx="37744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https://www.vest-news.ru/news/184118</a:t>
            </a: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25602" name="Picture 2" descr="C:\Users\Наталья\Desktop\Снимок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256706"/>
            <a:ext cx="4780700" cy="2366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03" name="Picture 3" descr="C:\Users\Наталья\Desktop\Снимок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16973" y="3330844"/>
            <a:ext cx="2705962" cy="2951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4090" y="121173"/>
            <a:ext cx="1061710" cy="106216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DE23EF9B-93A1-4BA8-BB10-C26107E4807C}"/>
              </a:ext>
            </a:extLst>
          </p:cNvPr>
          <p:cNvSpPr/>
          <p:nvPr/>
        </p:nvSpPr>
        <p:spPr>
          <a:xfrm>
            <a:off x="4713281" y="5695119"/>
            <a:ext cx="5813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https://kgvinfo.ru/novosti/obshchestvo/v-kaluge-otkryt-regionalnyy-modelnyy-tsentr-dopolnitelnogo-obrazovaniya-detey/</a:t>
            </a:r>
            <a:endParaRPr lang="ru-RU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601" name="Picture 1" descr="C:\Users\Наталья\Desktop\Снимок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251630" y="3754716"/>
            <a:ext cx="2461651" cy="3155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78139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240980" y="162170"/>
            <a:ext cx="9752765" cy="1042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18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ПОВЫШЕНИЕ КВАЛИФИКАЦИИ (ПРОФМАСТЕРСТВА) СОТРУДНИКОВ И ПЕДАГОГОВ РМЦ И МОЦ, СОТРУДНИКОВ И ПЕДАГОГИЧЕСКИХ РАБОТНИКОВ ВЕДУЩИХ ОРГАНИЗАЦИЙ ДОПОЛНИТЕЛЬНОГО ОБРАЗОВАНИЯ ДЕТЕЙ</a:t>
            </a: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3" y="1073086"/>
            <a:ext cx="4239358" cy="17736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661" y="1012793"/>
            <a:ext cx="1815054" cy="2494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/>
          <a:srcRect l="19311" t="9154" r="20143" b="36372"/>
          <a:stretch/>
        </p:blipFill>
        <p:spPr>
          <a:xfrm>
            <a:off x="451391" y="4260971"/>
            <a:ext cx="3508864" cy="177582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/>
          <a:srcRect l="19308" t="40423" r="32466" b="45288"/>
          <a:stretch/>
        </p:blipFill>
        <p:spPr>
          <a:xfrm>
            <a:off x="4276206" y="5049004"/>
            <a:ext cx="7464403" cy="1244067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770684"/>
              </p:ext>
            </p:extLst>
          </p:nvPr>
        </p:nvGraphicFramePr>
        <p:xfrm>
          <a:off x="8724900" y="1469662"/>
          <a:ext cx="3131740" cy="26264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65870">
                  <a:extLst>
                    <a:ext uri="{9D8B030D-6E8A-4147-A177-3AD203B41FA5}">
                      <a16:colId xmlns:a16="http://schemas.microsoft.com/office/drawing/2014/main" val="4076984028"/>
                    </a:ext>
                  </a:extLst>
                </a:gridCol>
                <a:gridCol w="1565870">
                  <a:extLst>
                    <a:ext uri="{9D8B030D-6E8A-4147-A177-3AD203B41FA5}">
                      <a16:colId xmlns:a16="http://schemas.microsoft.com/office/drawing/2014/main" val="3218353315"/>
                    </a:ext>
                  </a:extLst>
                </a:gridCol>
              </a:tblGrid>
              <a:tr h="82550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Количество сотрудников и педагогов РМЦ и МОЦ, сотрудников и педагогических работников, прошедших повышение квалификации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4807475"/>
                  </a:ext>
                </a:extLst>
              </a:tr>
              <a:tr h="7433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управленческие работники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педагогические работники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07106067"/>
                  </a:ext>
                </a:extLst>
              </a:tr>
              <a:tr h="105763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9620911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3AAE366-623E-446F-84D2-30BEE4D2D2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68400" y="1349321"/>
            <a:ext cx="1634872" cy="2328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FCAFE7D-E1DF-4490-935B-67575009CF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3408" y="2782887"/>
            <a:ext cx="1463560" cy="2121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2290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>
            <a:alphaModFix/>
          </a:blip>
          <a:stretch>
            <a:fillRect/>
          </a:stretch>
        </a:blip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1767254" y="357436"/>
            <a:ext cx="8755238" cy="47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20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/>
            </a:r>
            <a:br>
              <a:rPr lang="ru-RU" sz="20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</a:br>
            <a:r>
              <a:rPr lang="ru-RU" sz="20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ПЛАН НА 2024 Г. И ПЛАНОВЫЙ ПЕРИОД 2025-2026 ГГ.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ru-RU" sz="2000" dirty="0">
              <a:solidFill>
                <a:srgbClr val="221668"/>
              </a:solidFill>
              <a:latin typeface="Calibri" panose="020F0502020204030204" pitchFamily="34" charset="0"/>
              <a:ea typeface="Montserrat"/>
              <a:cs typeface="Calibri" panose="020F0502020204030204" pitchFamily="34" charset="0"/>
              <a:sym typeface="Montserrat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2189" y="1106495"/>
            <a:ext cx="1112666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Обновление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содержания ДОП (увеличение программ сетевой формы, разноуровневых, с дистанционными технологиями и  электронного обучения);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Развитие взаимодействия с общественными организациями;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Выявление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, изучение, обобщение и распространение результативного педагогического опыта через проведение конкурсов профессионального мастерства для педагогических работников;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Организационное сопровождение деятельности сети муниципальных опорных центров дополнительного образования детей на территории Калужской  области;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Информирование общественности в СМИ и иных информационных ресурсах о доступности и конкурентных преимуществах дополнительного образования детей;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Совершенствование профессиональной компетентности педагогических работников;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Мониторинг системы дополнительного образования детей Калужской области;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Привлечение  бизнес-партнеров, иных участников деятельности по реализации модели выравнивания доступности: разработка соглашения о сотрудничестве; реализация совместных проектов по реализации модели выравнивания доступности на территории Калужской области;</a:t>
            </a:r>
          </a:p>
          <a:p>
            <a:pPr marL="285750" lvl="0" indent="-285750" algn="just"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Проведение информационной кампании по продвижению мероприятий в региональной системе ДОД.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7254" y="1028700"/>
            <a:ext cx="28311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65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один усеченный угол 2">
            <a:extLst>
              <a:ext uri="{FF2B5EF4-FFF2-40B4-BE49-F238E27FC236}">
                <a16:creationId xmlns:a16="http://schemas.microsoft.com/office/drawing/2014/main" id="{75B18BCF-C4AB-421D-B78F-F7009A554E95}"/>
              </a:ext>
            </a:extLst>
          </p:cNvPr>
          <p:cNvSpPr/>
          <p:nvPr/>
        </p:nvSpPr>
        <p:spPr>
          <a:xfrm>
            <a:off x="0" y="1687238"/>
            <a:ext cx="8545072" cy="5170762"/>
          </a:xfrm>
          <a:prstGeom prst="snip1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3" name="Google Shape;93;p2"/>
          <p:cNvSpPr txBox="1">
            <a:spLocks noGrp="1"/>
          </p:cNvSpPr>
          <p:nvPr>
            <p:ph type="title"/>
          </p:nvPr>
        </p:nvSpPr>
        <p:spPr>
          <a:xfrm>
            <a:off x="508835" y="256233"/>
            <a:ext cx="9060000" cy="538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>
              <a:buClr>
                <a:srgbClr val="221668"/>
              </a:buClr>
              <a:buSzPts val="2880"/>
            </a:pPr>
            <a:r>
              <a:rPr lang="ru-RU" sz="1800" dirty="0">
                <a:solidFill>
                  <a:srgbClr val="221668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АНАЛИЗ ТЕКУЩЕЙ СИТУАЦИИ</a:t>
            </a:r>
          </a:p>
        </p:txBody>
      </p:sp>
      <p:sp>
        <p:nvSpPr>
          <p:cNvPr id="94" name="Google Shape;94;p2"/>
          <p:cNvSpPr/>
          <p:nvPr/>
        </p:nvSpPr>
        <p:spPr>
          <a:xfrm>
            <a:off x="10992544" y="178067"/>
            <a:ext cx="864096" cy="1042688"/>
          </a:xfrm>
          <a:prstGeom prst="rect">
            <a:avLst/>
          </a:prstGeom>
          <a:solidFill>
            <a:srgbClr val="FBFCFE"/>
          </a:solidFill>
          <a:ln w="25400" cap="flat" cmpd="sng">
            <a:solidFill>
              <a:srgbClr val="FBF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85D988-A5C2-4FF3-8329-C180372ECBB3}"/>
              </a:ext>
            </a:extLst>
          </p:cNvPr>
          <p:cNvSpPr txBox="1"/>
          <p:nvPr/>
        </p:nvSpPr>
        <p:spPr>
          <a:xfrm>
            <a:off x="2315244" y="317273"/>
            <a:ext cx="8368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ru-RU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ru-RU" sz="1400" b="1" dirty="0">
                <a:latin typeface="Calibri" panose="020F0502020204030204" pitchFamily="34" charset="0"/>
                <a:cs typeface="Calibri" panose="020F0502020204030204" pitchFamily="34" charset="0"/>
              </a:rPr>
              <a:t>Количество детей, занимающихся по дополнительным общеобразовательным программам, в разрезе направленностей программ ДОД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2796925954"/>
              </p:ext>
            </p:extLst>
          </p:nvPr>
        </p:nvGraphicFramePr>
        <p:xfrm>
          <a:off x="2937818" y="1220755"/>
          <a:ext cx="8486774" cy="5399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9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03A6DA5-59C0-4985-A27D-FCBD58736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7954144"/>
              </p:ext>
            </p:extLst>
          </p:nvPr>
        </p:nvGraphicFramePr>
        <p:xfrm>
          <a:off x="414865" y="853683"/>
          <a:ext cx="4267199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C9968D5-BCA3-4912-8882-9222C63BD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5195539"/>
              </p:ext>
            </p:extLst>
          </p:nvPr>
        </p:nvGraphicFramePr>
        <p:xfrm>
          <a:off x="6468531" y="1063816"/>
          <a:ext cx="4267199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339A70E-6766-46A4-BC7D-F1910E24B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943999"/>
              </p:ext>
            </p:extLst>
          </p:nvPr>
        </p:nvGraphicFramePr>
        <p:xfrm>
          <a:off x="414865" y="3852334"/>
          <a:ext cx="4267199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8B3CC8C-09E8-4889-8226-6564D5BC0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514024"/>
              </p:ext>
            </p:extLst>
          </p:nvPr>
        </p:nvGraphicFramePr>
        <p:xfrm>
          <a:off x="6468531" y="3859349"/>
          <a:ext cx="4267199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3E4EA520-FBEB-481B-BD70-6CD3259A3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865" y="90144"/>
            <a:ext cx="10972800" cy="1143000"/>
          </a:xfrm>
        </p:spPr>
        <p:txBody>
          <a:bodyPr>
            <a:noAutofit/>
          </a:bodyPr>
          <a:lstStyle/>
          <a:p>
            <a:r>
              <a:rPr lang="ru-RU" sz="2000" b="1" dirty="0"/>
              <a:t>Количество детей, занимающихся по дополнительным общеобразовательным программам,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в </a:t>
            </a:r>
            <a:r>
              <a:rPr lang="ru-RU" sz="2000" b="1" dirty="0"/>
              <a:t>разрезе </a:t>
            </a:r>
            <a:r>
              <a:rPr lang="ru-RU" sz="2000" b="1" dirty="0" smtClean="0"/>
              <a:t>направленностей</a:t>
            </a:r>
            <a:endParaRPr lang="ru-RU" sz="20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0D3829-17EA-4A45-8F32-BF85F8AB48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45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03A6DA5-59C0-4985-A27D-FCBD58736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6899450"/>
              </p:ext>
            </p:extLst>
          </p:nvPr>
        </p:nvGraphicFramePr>
        <p:xfrm>
          <a:off x="414866" y="347133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C9968D5-BCA3-4912-8882-9222C63BD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4289763"/>
              </p:ext>
            </p:extLst>
          </p:nvPr>
        </p:nvGraphicFramePr>
        <p:xfrm>
          <a:off x="6468532" y="423334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339A70E-6766-46A4-BC7D-F1910E24B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5795886"/>
              </p:ext>
            </p:extLst>
          </p:nvPr>
        </p:nvGraphicFramePr>
        <p:xfrm>
          <a:off x="414865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8B3CC8C-09E8-4889-8226-6564D5BC0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5632106"/>
              </p:ext>
            </p:extLst>
          </p:nvPr>
        </p:nvGraphicFramePr>
        <p:xfrm>
          <a:off x="6468532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0D3829-17EA-4A45-8F32-BF85F8AB48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56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03A6DA5-59C0-4985-A27D-FCBD58736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8799599"/>
              </p:ext>
            </p:extLst>
          </p:nvPr>
        </p:nvGraphicFramePr>
        <p:xfrm>
          <a:off x="414866" y="347133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C9968D5-BCA3-4912-8882-9222C63BD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836441"/>
              </p:ext>
            </p:extLst>
          </p:nvPr>
        </p:nvGraphicFramePr>
        <p:xfrm>
          <a:off x="6468532" y="423334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339A70E-6766-46A4-BC7D-F1910E24B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1782359"/>
              </p:ext>
            </p:extLst>
          </p:nvPr>
        </p:nvGraphicFramePr>
        <p:xfrm>
          <a:off x="414865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8B3CC8C-09E8-4889-8226-6564D5BC0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7563565"/>
              </p:ext>
            </p:extLst>
          </p:nvPr>
        </p:nvGraphicFramePr>
        <p:xfrm>
          <a:off x="6468532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0D3829-17EA-4A45-8F32-BF85F8AB48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92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03A6DA5-59C0-4985-A27D-FCBD58736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6143408"/>
              </p:ext>
            </p:extLst>
          </p:nvPr>
        </p:nvGraphicFramePr>
        <p:xfrm>
          <a:off x="414866" y="347133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C9968D5-BCA3-4912-8882-9222C63BD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24264130"/>
              </p:ext>
            </p:extLst>
          </p:nvPr>
        </p:nvGraphicFramePr>
        <p:xfrm>
          <a:off x="6468532" y="423334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339A70E-6766-46A4-BC7D-F1910E24B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719936"/>
              </p:ext>
            </p:extLst>
          </p:nvPr>
        </p:nvGraphicFramePr>
        <p:xfrm>
          <a:off x="414865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8B3CC8C-09E8-4889-8226-6564D5BC0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6000168"/>
              </p:ext>
            </p:extLst>
          </p:nvPr>
        </p:nvGraphicFramePr>
        <p:xfrm>
          <a:off x="6468532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0D3829-17EA-4A45-8F32-BF85F8AB48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291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03A6DA5-59C0-4985-A27D-FCBD58736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2076172"/>
              </p:ext>
            </p:extLst>
          </p:nvPr>
        </p:nvGraphicFramePr>
        <p:xfrm>
          <a:off x="414866" y="347133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C9968D5-BCA3-4912-8882-9222C63BD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3488954"/>
              </p:ext>
            </p:extLst>
          </p:nvPr>
        </p:nvGraphicFramePr>
        <p:xfrm>
          <a:off x="6468532" y="423334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339A70E-6766-46A4-BC7D-F1910E24B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5032397"/>
              </p:ext>
            </p:extLst>
          </p:nvPr>
        </p:nvGraphicFramePr>
        <p:xfrm>
          <a:off x="414865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8B3CC8C-09E8-4889-8226-6564D5BC0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4432521"/>
              </p:ext>
            </p:extLst>
          </p:nvPr>
        </p:nvGraphicFramePr>
        <p:xfrm>
          <a:off x="6468532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0D3829-17EA-4A45-8F32-BF85F8AB48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303A6DA5-59C0-4985-A27D-FCBD58736B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966091"/>
              </p:ext>
            </p:extLst>
          </p:nvPr>
        </p:nvGraphicFramePr>
        <p:xfrm>
          <a:off x="414866" y="347133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2C9968D5-BCA3-4912-8882-9222C63BDB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5428013"/>
              </p:ext>
            </p:extLst>
          </p:nvPr>
        </p:nvGraphicFramePr>
        <p:xfrm>
          <a:off x="6468532" y="423334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Диаграмма 7">
            <a:extLst>
              <a:ext uri="{FF2B5EF4-FFF2-40B4-BE49-F238E27FC236}">
                <a16:creationId xmlns:a16="http://schemas.microsoft.com/office/drawing/2014/main" id="{7339A70E-6766-46A4-BC7D-F1910E24B6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8668075"/>
              </p:ext>
            </p:extLst>
          </p:nvPr>
        </p:nvGraphicFramePr>
        <p:xfrm>
          <a:off x="414865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8B3CC8C-09E8-4889-8226-6564D5BC0F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364330"/>
              </p:ext>
            </p:extLst>
          </p:nvPr>
        </p:nvGraphicFramePr>
        <p:xfrm>
          <a:off x="6468532" y="3716867"/>
          <a:ext cx="4804714" cy="3005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30D3829-17EA-4A45-8F32-BF85F8AB486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544" y="178067"/>
            <a:ext cx="1054622" cy="105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3523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3553</TotalTime>
  <Words>811</Words>
  <Application>Microsoft Office PowerPoint</Application>
  <PresentationFormat>Широкоэкранный</PresentationFormat>
  <Paragraphs>223</Paragraphs>
  <Slides>23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Montserrat</vt:lpstr>
      <vt:lpstr>Times New Roman</vt:lpstr>
      <vt:lpstr>Wingdings</vt:lpstr>
      <vt:lpstr>1_Тема Office</vt:lpstr>
      <vt:lpstr>Анализ состояния региональной системы дополнительного образования детей в 2023 году  </vt:lpstr>
      <vt:lpstr>АНАЛИЗ ТЕКУЩЕЙ СИТУАЦИИ</vt:lpstr>
      <vt:lpstr>АНАЛИЗ ТЕКУЩЕЙ СИТУАЦИИ</vt:lpstr>
      <vt:lpstr>Количество детей, занимающихся по дополнительным общеобразовательным программам,  в разрезе направленностей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Количество выданных сертификатов в разрезе по направленностям</vt:lpstr>
      <vt:lpstr>Количество выданных сертификатов  в разрезе по районам</vt:lpstr>
      <vt:lpstr>Количество выданных сертификатов в разрезе по районам</vt:lpstr>
      <vt:lpstr>Охват дополнительным образованием по возрастным категориям</vt:lpstr>
      <vt:lpstr>В Калужской области реализуется  368 адаптированных программ для детей с ОВЗ</vt:lpstr>
      <vt:lpstr>СТРУКТУРА УПРАВЛЕНИЯ РЕГИОНАЛЬНОЙ СИСТЕМОЙ ДОПОЛНИТЕЛЬНОГО ОБРАЗОВАНИЯ ДЕТЕЙ</vt:lpstr>
      <vt:lpstr>ВНЕДРЁН РЕГИОНАЛЬНЫЙ ОБЩЕДОСТУПНЫЙ НАВИГАТОР ДОПОЛНИТЕЛЬНОГО ОБРАЗОВАНИЯ ДЕТЕЙ</vt:lpstr>
      <vt:lpstr>МОДЕЛИ РЕАЛИЗАЦИИ ДОПОЛНИТЕЛЬНЫХ ОБЩЕОБРАЗОВАТЕЛЬНЫХ ПРОГРАММ В СЕТЕВОЙ ФОРМЕ</vt:lpstr>
      <vt:lpstr>МОДЕЛИ ВЫРАВНИВАНИЯ ДОСТУПНОСТИ ДОП ДЛЯ ДЕТЕЙ С РАЗЛИЧНЫМИ ОБРАЗОВАТЕЛЬНЫМИ ВОЗМОЖНОСТЯМИ И ПОТРЕБНОСТЯМИ, В ТОМ ЧИСЛЕ ДЛЯ ОДАРЁННЫХ ДЕТЕЙ ИЗ СЕЛЬСКОЙ МЕСТНОСТИ, ДЕТЕЙ, ОКАЗАВШИХСЯ В ТРУДНОЙ ЖИЗНЕННОЙ СИТУАЦИИ</vt:lpstr>
      <vt:lpstr>СИСТЕМА ПЕРСОНИФИЦИРОВАННОГО ФИНАНСИРОВАНИЯ ДОПОЛНИТЕЛЬНОГО ОБРАЗОВАНИЯ ДЕТЕЙ</vt:lpstr>
      <vt:lpstr>ИНФОРМАЦИОННО-РАЗЪЯСНИТЕЛЬНАЯ КАМПАНИЯ В ЦЕЛЯХ ВНЕДРЕНИЯ СИСТЕМЫ ПЕРСОНИФИЦИРОВАННОГО ФИНАНСИРОВАНИЯ ДОПОЛНИТЕЛЬНОГО ОБРАЗОВАНИЯ ДЕТЕЙ </vt:lpstr>
      <vt:lpstr>ПОВЫШЕНИЕ КВАЛИФИКАЦИИ (ПРОФМАСТЕРСТВА) СОТРУДНИКОВ И ПЕДАГОГОВ РМЦ И МОЦ, СОТРУДНИКОВ И ПЕДАГОГИЧЕСКИХ РАБОТНИКОВ ВЕДУЩИХ ОРГАНИЗАЦИЙ ДОПОЛНИТЕЛЬНОГО ОБРАЗОВАНИЯ ДЕТЕЙ</vt:lpstr>
      <vt:lpstr> ПЛАН НА 2024 Г. И ПЛАНОВЫЙ ПЕРИОД 2025-2026 ГГ.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Ключевые результаты внедрения Целевой модели  в (субъект РФ) в 2021 году</dc:title>
  <dc:creator>Жадаев Дмитрий Николаевич</dc:creator>
  <cp:lastModifiedBy>User</cp:lastModifiedBy>
  <cp:revision>163</cp:revision>
  <cp:lastPrinted>2022-12-05T06:50:11Z</cp:lastPrinted>
  <dcterms:created xsi:type="dcterms:W3CDTF">2021-12-06T06:42:33Z</dcterms:created>
  <dcterms:modified xsi:type="dcterms:W3CDTF">2023-12-06T08:09:21Z</dcterms:modified>
</cp:coreProperties>
</file>